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33"/>
  </p:notesMasterIdLst>
  <p:sldIdLst>
    <p:sldId id="256" r:id="rId5"/>
    <p:sldId id="261" r:id="rId6"/>
    <p:sldId id="268" r:id="rId7"/>
    <p:sldId id="262" r:id="rId8"/>
    <p:sldId id="313" r:id="rId9"/>
    <p:sldId id="260" r:id="rId10"/>
    <p:sldId id="300" r:id="rId11"/>
    <p:sldId id="298" r:id="rId12"/>
    <p:sldId id="299" r:id="rId13"/>
    <p:sldId id="309" r:id="rId14"/>
    <p:sldId id="310" r:id="rId15"/>
    <p:sldId id="311" r:id="rId16"/>
    <p:sldId id="301" r:id="rId17"/>
    <p:sldId id="316" r:id="rId18"/>
    <p:sldId id="302" r:id="rId19"/>
    <p:sldId id="303" r:id="rId20"/>
    <p:sldId id="271" r:id="rId21"/>
    <p:sldId id="304" r:id="rId22"/>
    <p:sldId id="305" r:id="rId23"/>
    <p:sldId id="275" r:id="rId24"/>
    <p:sldId id="306" r:id="rId25"/>
    <p:sldId id="308" r:id="rId26"/>
    <p:sldId id="307" r:id="rId27"/>
    <p:sldId id="276" r:id="rId28"/>
    <p:sldId id="315" r:id="rId29"/>
    <p:sldId id="312" r:id="rId30"/>
    <p:sldId id="314" r:id="rId31"/>
    <p:sldId id="277" r:id="rId3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6F9472-BB67-4580-A52E-4799EC663A8E}" v="12" dt="2026-01-30T02:00:04.9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18" autoAdjust="0"/>
  </p:normalViewPr>
  <p:slideViewPr>
    <p:cSldViewPr>
      <p:cViewPr varScale="1">
        <p:scale>
          <a:sx n="71" d="100"/>
          <a:sy n="71" d="100"/>
        </p:scale>
        <p:origin x="54" y="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undo custSel addSld delSld modSld">
      <pc:chgData name="young yoon" userId="91498ed6ae028579" providerId="LiveId" clId="{9C0A59D4-9A4E-4869-A37E-C7E1C3EAE03D}" dt="2026-01-30T02:00:04.992" v="269"/>
      <pc:docMkLst>
        <pc:docMk/>
      </pc:docMkLst>
      <pc:sldChg chg="modSp del mod">
        <pc:chgData name="young yoon" userId="91498ed6ae028579" providerId="LiveId" clId="{9C0A59D4-9A4E-4869-A37E-C7E1C3EAE03D}" dt="2026-01-29T07:30:14.298" v="254" actId="47"/>
        <pc:sldMkLst>
          <pc:docMk/>
          <pc:sldMk cId="418617918" sldId="270"/>
        </pc:sldMkLst>
        <pc:spChg chg="mod">
          <ac:chgData name="young yoon" userId="91498ed6ae028579" providerId="LiveId" clId="{9C0A59D4-9A4E-4869-A37E-C7E1C3EAE03D}" dt="2026-01-29T07:30:00.684" v="252" actId="14100"/>
          <ac:spMkLst>
            <pc:docMk/>
            <pc:sldMk cId="418617918" sldId="270"/>
            <ac:spMk id="13" creationId="{7F526E7A-AAE7-7025-04D3-6AE26093CA0E}"/>
          </ac:spMkLst>
        </pc:spChg>
      </pc:sldChg>
      <pc:sldChg chg="modSp mod">
        <pc:chgData name="young yoon" userId="91498ed6ae028579" providerId="LiveId" clId="{9C0A59D4-9A4E-4869-A37E-C7E1C3EAE03D}" dt="2025-12-16T05:23:19.308" v="190" actId="20577"/>
        <pc:sldMkLst>
          <pc:docMk/>
          <pc:sldMk cId="3232196704" sldId="275"/>
        </pc:sldMkLst>
      </pc:sldChg>
      <pc:sldChg chg="modSp del mod">
        <pc:chgData name="young yoon" userId="91498ed6ae028579" providerId="LiveId" clId="{9C0A59D4-9A4E-4869-A37E-C7E1C3EAE03D}" dt="2026-01-30T02:00:01.054" v="268" actId="47"/>
        <pc:sldMkLst>
          <pc:docMk/>
          <pc:sldMk cId="1791241981" sldId="276"/>
        </pc:sldMkLst>
      </pc:sldChg>
      <pc:sldChg chg="add">
        <pc:chgData name="young yoon" userId="91498ed6ae028579" providerId="LiveId" clId="{9C0A59D4-9A4E-4869-A37E-C7E1C3EAE03D}" dt="2026-01-30T02:00:04.992" v="269"/>
        <pc:sldMkLst>
          <pc:docMk/>
          <pc:sldMk cId="2305399702" sldId="276"/>
        </pc:sldMkLst>
      </pc:sldChg>
      <pc:sldChg chg="modSp mod modAnim">
        <pc:chgData name="young yoon" userId="91498ed6ae028579" providerId="LiveId" clId="{9C0A59D4-9A4E-4869-A37E-C7E1C3EAE03D}" dt="2026-01-29T07:43:11.990" v="263" actId="20577"/>
        <pc:sldMkLst>
          <pc:docMk/>
          <pc:sldMk cId="1408828405" sldId="303"/>
        </pc:sldMkLst>
        <pc:spChg chg="mod">
          <ac:chgData name="young yoon" userId="91498ed6ae028579" providerId="LiveId" clId="{9C0A59D4-9A4E-4869-A37E-C7E1C3EAE03D}" dt="2026-01-29T07:43:11.990" v="263" actId="20577"/>
          <ac:spMkLst>
            <pc:docMk/>
            <pc:sldMk cId="1408828405" sldId="303"/>
            <ac:spMk id="13" creationId="{7F526E7A-AAE7-7025-04D3-6AE26093CA0E}"/>
          </ac:spMkLst>
        </pc:spChg>
        <pc:picChg chg="mod">
          <ac:chgData name="young yoon" userId="91498ed6ae028579" providerId="LiveId" clId="{9C0A59D4-9A4E-4869-A37E-C7E1C3EAE03D}" dt="2026-01-29T07:43:05.263" v="257" actId="1038"/>
          <ac:picMkLst>
            <pc:docMk/>
            <pc:sldMk cId="1408828405" sldId="303"/>
            <ac:picMk id="14" creationId="{BEC000E3-B984-A111-C889-0CC24581D696}"/>
          </ac:picMkLst>
        </pc:picChg>
      </pc:sldChg>
      <pc:sldChg chg="addSp delSp modSp mod">
        <pc:chgData name="young yoon" userId="91498ed6ae028579" providerId="LiveId" clId="{9C0A59D4-9A4E-4869-A37E-C7E1C3EAE03D}" dt="2025-12-16T06:03:02.091" v="214" actId="1037"/>
        <pc:sldMkLst>
          <pc:docMk/>
          <pc:sldMk cId="3792037542" sldId="306"/>
        </pc:sldMkLst>
      </pc:sldChg>
      <pc:sldChg chg="modSp modAnim">
        <pc:chgData name="young yoon" userId="91498ed6ae028579" providerId="LiveId" clId="{9C0A59D4-9A4E-4869-A37E-C7E1C3EAE03D}" dt="2026-01-29T08:00:47.453" v="267" actId="20577"/>
        <pc:sldMkLst>
          <pc:docMk/>
          <pc:sldMk cId="1397095482" sldId="307"/>
        </pc:sldMkLst>
        <pc:spChg chg="mod">
          <ac:chgData name="young yoon" userId="91498ed6ae028579" providerId="LiveId" clId="{9C0A59D4-9A4E-4869-A37E-C7E1C3EAE03D}" dt="2026-01-29T08:00:47.453" v="267" actId="20577"/>
          <ac:spMkLst>
            <pc:docMk/>
            <pc:sldMk cId="1397095482" sldId="307"/>
            <ac:spMk id="11" creationId="{6E489B6F-7239-57C0-9E21-86E38BA78ACD}"/>
          </ac:spMkLst>
        </pc:spChg>
      </pc:sldChg>
      <pc:sldChg chg="modSp">
        <pc:chgData name="young yoon" userId="91498ed6ae028579" providerId="LiveId" clId="{9C0A59D4-9A4E-4869-A37E-C7E1C3EAE03D}" dt="2025-12-16T05:24:17.326" v="196" actId="113"/>
        <pc:sldMkLst>
          <pc:docMk/>
          <pc:sldMk cId="4150473368" sldId="308"/>
        </pc:sldMkLst>
      </pc:sldChg>
      <pc:sldChg chg="modSp mod">
        <pc:chgData name="young yoon" userId="91498ed6ae028579" providerId="LiveId" clId="{9C0A59D4-9A4E-4869-A37E-C7E1C3EAE03D}" dt="2025-12-16T05:06:30.499" v="152" actId="1035"/>
        <pc:sldMkLst>
          <pc:docMk/>
          <pc:sldMk cId="0" sldId="313"/>
        </pc:sldMkLst>
      </pc:sldChg>
      <pc:sldChg chg="addSp delSp modSp mod">
        <pc:chgData name="young yoon" userId="91498ed6ae028579" providerId="LiveId" clId="{9C0A59D4-9A4E-4869-A37E-C7E1C3EAE03D}" dt="2025-12-15T07:56:28.782" v="128" actId="20577"/>
        <pc:sldMkLst>
          <pc:docMk/>
          <pc:sldMk cId="1086953393" sldId="314"/>
        </pc:sldMkLst>
      </pc:sldChg>
      <pc:sldChg chg="add">
        <pc:chgData name="young yoon" userId="91498ed6ae028579" providerId="LiveId" clId="{9C0A59D4-9A4E-4869-A37E-C7E1C3EAE03D}" dt="2026-01-29T07:30:10.997" v="253"/>
        <pc:sldMkLst>
          <pc:docMk/>
          <pc:sldMk cId="133568143" sldId="31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FB6E2-3E0B-F6C1-F4AF-EE371B8B7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756E7F4-CB82-C371-0134-5FDD049595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78636EC-3714-6F0D-1835-7FDDF1B509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0F349BC-7812-2709-5CE0-C4801816C7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467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F64B7-1F30-2E4F-BFD3-68B120DD2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D320513-1634-45F4-8AA9-829A95537E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8C818AD-5246-2248-7EC2-1760CC769B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4BEBE36-04EE-0729-0A0C-695B14F46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05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C10A9-E59F-7B04-40B9-34C8C49D4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632EE0-B8F1-D64B-0204-21E8B056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6D709D-4EED-E228-84B6-84876A157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CB47C-D01D-C77F-29C9-D02B6FE3A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285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6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1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48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8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36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8D552-9976-7E91-C3C4-9405BC3E1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D272667-659C-0705-CB8B-3E3ACF32E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C9D1E11-32E2-81A5-9BA9-FD3DA7DDE5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53EB837-9631-7C39-88C9-7A2F75098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48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BD51D-1BBF-5543-7946-5226279DC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DB768B0-81EA-9C28-24C6-108506CF04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2BF6A2A-A80C-01E8-2EB3-9B5523748B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E61A8E3-9CFC-BF75-6EB3-EEF7B44A1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55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8B816-F928-D1A4-E1B8-1385B1107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BD5877A-8437-9287-C9CF-F3CFABE36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60A2C85-614A-2C5A-9BCA-5DFCBD6F24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D7E476-54A9-38C5-F1C3-353EB9DC30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3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wagework.go.kr/pt/b/b/retrieveOccpFndnList.do?topPageId=PT06000000&amp;pageId=PT06020100" TargetMode="External"/><Relationship Id="rId5" Type="http://schemas.openxmlformats.org/officeDocument/2006/relationships/hyperlink" Target="https://www.career.go.kr/cloud/w/job/list" TargetMode="External"/><Relationship Id="rId4" Type="http://schemas.openxmlformats.org/officeDocument/2006/relationships/hyperlink" Target="http://www.career.go.kr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OjNpZxSEcaI" TargetMode="External"/><Relationship Id="rId13" Type="http://schemas.openxmlformats.org/officeDocument/2006/relationships/hyperlink" Target="https://youtu.be/zL5u14SDl7k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www.youtube.com/watch?v=OjNpZxSEcaI" TargetMode="External"/><Relationship Id="rId12" Type="http://schemas.openxmlformats.org/officeDocument/2006/relationships/hyperlink" Target="https://www.youtube.com/watch?v=NyypyLjsa_k" TargetMode="External"/><Relationship Id="rId2" Type="http://schemas.openxmlformats.org/officeDocument/2006/relationships/notesSlide" Target="../notesSlides/notesSlide12.xml"/><Relationship Id="rId16" Type="http://schemas.openxmlformats.org/officeDocument/2006/relationships/hyperlink" Target="https://youtu.be/NBeYxQXxQFQ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eCZVvtT7svM" TargetMode="External"/><Relationship Id="rId11" Type="http://schemas.openxmlformats.org/officeDocument/2006/relationships/hyperlink" Target="https://youtu.be/NyypyLjsa_k" TargetMode="External"/><Relationship Id="rId5" Type="http://schemas.openxmlformats.org/officeDocument/2006/relationships/hyperlink" Target="https://vimeo.com/user29181526/review/1058096124/4c349fec8e" TargetMode="External"/><Relationship Id="rId15" Type="http://schemas.openxmlformats.org/officeDocument/2006/relationships/hyperlink" Target="https://www.youtube.com/watch?v=M9alsNwEELA" TargetMode="External"/><Relationship Id="rId10" Type="http://schemas.openxmlformats.org/officeDocument/2006/relationships/hyperlink" Target="https://www.youtube.com/watch?v=xXH1XTmybMk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youtu.be/xXH1XTmybMk" TargetMode="External"/><Relationship Id="rId14" Type="http://schemas.openxmlformats.org/officeDocument/2006/relationships/hyperlink" Target="https://youtu.be/M9alsNwEELA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hyperlink" Target="https://vimeo.com/user29181526/review/1058096124/4c349fec8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직업</a:t>
            </a:r>
            <a:endParaRPr lang="ko-KR" altLang="en-US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14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진로를 찾기 위한 핵심 역량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76A758D-0C9E-5BCE-7C3D-8E1A76B5F2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532" y="1366939"/>
            <a:ext cx="7768915" cy="4553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184FD8-6AD9-8D7E-F3EB-41CFF0DDFA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2577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4E24E-08FA-7593-C988-C6D333B61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6C65E9-E047-0918-70CC-5F68DB3A9802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4F6C257-0AA2-EF74-5A55-EA1B5ED943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9826F8D-5D23-CFC7-427A-1048A828FBA8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FF1F83-86CC-2F57-E343-68DE92E19C13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14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80963E-97EC-0BBA-5371-EE21C2F4CC83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진로를 찾기 위한 핵심 역량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073ABA7-0688-0C28-63E3-ACC3D37C5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401826"/>
              </p:ext>
            </p:extLst>
          </p:nvPr>
        </p:nvGraphicFramePr>
        <p:xfrm>
          <a:off x="958261" y="1286208"/>
          <a:ext cx="7562460" cy="4375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59">
                  <a:extLst>
                    <a:ext uri="{9D8B030D-6E8A-4147-A177-3AD203B41FA5}">
                      <a16:colId xmlns:a16="http://schemas.microsoft.com/office/drawing/2014/main" val="182236275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012799227"/>
                    </a:ext>
                  </a:extLst>
                </a:gridCol>
                <a:gridCol w="5172857">
                  <a:extLst>
                    <a:ext uri="{9D8B030D-6E8A-4147-A177-3AD203B41FA5}">
                      <a16:colId xmlns:a16="http://schemas.microsoft.com/office/drawing/2014/main" val="596101381"/>
                    </a:ext>
                  </a:extLst>
                </a:gridCol>
              </a:tblGrid>
              <a:tr h="53728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구분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정의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394546"/>
                  </a:ext>
                </a:extLst>
              </a:tr>
              <a:tr h="959438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진로 </a:t>
                      </a:r>
                      <a:endParaRPr lang="en-US" altLang="ko-KR" sz="2200" dirty="0"/>
                    </a:p>
                    <a:p>
                      <a:pPr algn="ctr" latinLnBrk="1"/>
                      <a:r>
                        <a:rPr lang="ko-KR" altLang="en-US" sz="2200" dirty="0"/>
                        <a:t>설계 </a:t>
                      </a:r>
                      <a:endParaRPr lang="en-US" altLang="ko-KR" sz="2200" dirty="0"/>
                    </a:p>
                    <a:p>
                      <a:pPr algn="ctr" latinLnBrk="1"/>
                      <a:r>
                        <a:rPr lang="ko-KR" altLang="en-US" sz="2200" dirty="0"/>
                        <a:t>역량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자기 </a:t>
                      </a:r>
                      <a:endParaRPr lang="en-US" altLang="ko-KR" sz="2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이해</a:t>
                      </a:r>
                      <a:endParaRPr lang="ko-KR" altLang="en-US" sz="2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진로와 관련된 자신의 특성에 대해서 이해하는 역량</a:t>
                      </a:r>
                      <a:endParaRPr lang="ko-KR" altLang="en-US" sz="2200" spc="-15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619856"/>
                  </a:ext>
                </a:extLst>
              </a:tr>
              <a:tr h="95943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직업 </a:t>
                      </a:r>
                      <a:endParaRPr lang="en-US" altLang="ko-KR" sz="2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이해</a:t>
                      </a:r>
                      <a:endParaRPr lang="ko-KR" altLang="en-US" sz="2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관심 있는 직업에 대해 이해하는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458747"/>
                  </a:ext>
                </a:extLst>
              </a:tr>
              <a:tr h="95943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 </a:t>
                      </a:r>
                      <a:endParaRPr lang="en-US" altLang="ko-KR" sz="2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탐색</a:t>
                      </a:r>
                      <a:endParaRPr lang="ko-KR" altLang="en-US" sz="2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진로와 관련된 다양한 정보를 탐색하고 활용하는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156985"/>
                  </a:ext>
                </a:extLst>
              </a:tr>
              <a:tr h="95943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 </a:t>
                      </a:r>
                      <a:endParaRPr lang="en-US" altLang="ko-KR" sz="2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계획</a:t>
                      </a:r>
                      <a:endParaRPr lang="ko-KR" altLang="en-US" sz="2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 목표를 달성하기 위한 계획을 수립하고 구체적인 행동을 실천하는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586414"/>
                  </a:ext>
                </a:extLst>
              </a:tr>
            </a:tbl>
          </a:graphicData>
        </a:graphic>
      </p:graphicFrame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0DDBC7-FC5F-17FE-47F7-6F9C772EB1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8507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8A4E8-10B4-4AF5-DDBE-F16FD65E6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DD7E6E-92D3-F7FF-5FBC-5453F339B82A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F6735E5-6A31-94E8-CEB2-E49D15724A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FB5F73B-66F9-DC44-EADA-AFEF0E1CDA49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DC8F5C-6CB2-BDFB-6268-8628BC4B8F9C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14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43C094-1317-09D3-2607-5F653E940C7B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진로를 찾기 위한 핵심 역량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2C273C8-07A7-1011-662F-E454EDE8B7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373318"/>
              </p:ext>
            </p:extLst>
          </p:nvPr>
        </p:nvGraphicFramePr>
        <p:xfrm>
          <a:off x="958261" y="1286209"/>
          <a:ext cx="7562460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459">
                  <a:extLst>
                    <a:ext uri="{9D8B030D-6E8A-4147-A177-3AD203B41FA5}">
                      <a16:colId xmlns:a16="http://schemas.microsoft.com/office/drawing/2014/main" val="182236275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012799227"/>
                    </a:ext>
                  </a:extLst>
                </a:gridCol>
                <a:gridCol w="5172857">
                  <a:extLst>
                    <a:ext uri="{9D8B030D-6E8A-4147-A177-3AD203B41FA5}">
                      <a16:colId xmlns:a16="http://schemas.microsoft.com/office/drawing/2014/main" val="596101381"/>
                    </a:ext>
                  </a:extLst>
                </a:gridCol>
              </a:tblGrid>
              <a:tr h="36993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구분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정의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394546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진로 </a:t>
                      </a:r>
                      <a:endParaRPr lang="en-US" altLang="ko-KR" sz="2200" dirty="0"/>
                    </a:p>
                    <a:p>
                      <a:pPr algn="ctr" latinLnBrk="1"/>
                      <a:r>
                        <a:rPr lang="ko-KR" altLang="en-US" sz="2200" dirty="0"/>
                        <a:t>준비 </a:t>
                      </a:r>
                      <a:endParaRPr lang="en-US" altLang="ko-KR" sz="2200" dirty="0"/>
                    </a:p>
                    <a:p>
                      <a:pPr algn="ctr" latinLnBrk="1"/>
                      <a:r>
                        <a:rPr lang="ko-KR" altLang="en-US" sz="2200" dirty="0"/>
                        <a:t>역량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err="1"/>
                        <a:t>낙관성</a:t>
                      </a:r>
                      <a:endParaRPr lang="ko-KR" altLang="en-US" sz="2200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자신의 미래와 진로에 대해서 긍정적인 관점을 유지하는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90161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지속성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진로를 준비하는 과정에서 실패나 좌절에도 불구하고 노력을 지속해 가는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49581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호기심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미래와 직업 세계에 대해 관심을 가지고</a:t>
                      </a:r>
                      <a:r>
                        <a:rPr lang="en-US" altLang="ko-KR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새로운 기회를 끊임없이 탐색하는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5310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유연성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불확실한 상황에서 자신의 태도와 행동을 적응적으로 변화시키는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9570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도전성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결과가 분명하지 않은 상황에서도 계획을 행동으로 옮기는 역량</a:t>
                      </a:r>
                      <a:endParaRPr lang="ko-KR" altLang="en-US" sz="2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44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/>
                        <a:t>의사</a:t>
                      </a:r>
                      <a:endParaRPr lang="en-US" altLang="ko-KR" sz="2200" dirty="0"/>
                    </a:p>
                    <a:p>
                      <a:pPr algn="ctr" latinLnBrk="1"/>
                      <a:r>
                        <a:rPr lang="ko-KR" altLang="en-US" sz="2200" dirty="0"/>
                        <a:t>소통</a:t>
                      </a: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다른 사람을 이해하고</a:t>
                      </a:r>
                      <a:r>
                        <a:rPr lang="en-US" altLang="ko-KR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자신의 의사를 효과적으로 전달하여</a:t>
                      </a:r>
                      <a:r>
                        <a:rPr lang="en-US" altLang="ko-KR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200" b="0" i="0" u="none" strike="noStrike" kern="1200" spc="-1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타인과 협력하는 역량</a:t>
                      </a:r>
                      <a:endParaRPr lang="ko-KR" altLang="en-US" sz="2200" spc="-15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6658048"/>
                  </a:ext>
                </a:extLst>
              </a:tr>
            </a:tbl>
          </a:graphicData>
        </a:graphic>
      </p:graphicFrame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D15288-5F1D-6074-5ED2-4CD94D3B2E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5164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직업이란 무엇인지 알아보자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>
                <a:latin typeface="+mn-ea"/>
              </a:rPr>
              <a:t>다음 보기에서 직업이라고 생각한 것에 </a:t>
            </a:r>
            <a:r>
              <a:rPr lang="en-US" altLang="ko-KR" dirty="0">
                <a:latin typeface="맑은 고딕"/>
                <a:ea typeface="맑은 고딕"/>
              </a:rPr>
              <a:t>√</a:t>
            </a:r>
            <a:r>
              <a:rPr lang="ko-KR" altLang="en-US" dirty="0">
                <a:latin typeface="맑은 고딕"/>
                <a:ea typeface="맑은 고딕"/>
              </a:rPr>
              <a:t>표시를 해보자</a:t>
            </a:r>
            <a:r>
              <a:rPr lang="en-US" altLang="ko-KR" sz="2000" dirty="0">
                <a:latin typeface="맑은 고딕"/>
                <a:ea typeface="맑은 고딕"/>
              </a:rPr>
              <a:t>.</a:t>
            </a: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>
                <a:latin typeface="+mn-ea"/>
              </a:rPr>
              <a:t>직업이 아니라고 생각하는 것과 그렇게 생각한 이유를 적어 보자</a:t>
            </a:r>
            <a:r>
              <a:rPr lang="en-US" altLang="ko-KR" spc="-20" dirty="0">
                <a:latin typeface="+mn-ea"/>
              </a:rPr>
              <a:t>.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15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6" y="2097280"/>
            <a:ext cx="6803160" cy="1547744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</a:t>
            </a:r>
            <a:r>
              <a:rPr lang="en-US" altLang="ko-KR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□프로 운동 선수        □아르바이트      □도둑</a:t>
            </a:r>
            <a:endParaRPr lang="en-US" altLang="ko-KR" sz="2400" spc="-15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sz="2400" spc="-15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□컴퓨터공학기술자     □조리사         □자원봉사자</a:t>
            </a:r>
          </a:p>
        </p:txBody>
      </p:sp>
      <p:sp>
        <p:nvSpPr>
          <p:cNvPr id="16" name="모서리가 둥근 직사각형 36">
            <a:extLst>
              <a:ext uri="{FF2B5EF4-FFF2-40B4-BE49-F238E27FC236}">
                <a16:creationId xmlns:a16="http://schemas.microsoft.com/office/drawing/2014/main" id="{4447E66F-FA0F-8585-0665-5E1EC72EB41F}"/>
              </a:ext>
            </a:extLst>
          </p:cNvPr>
          <p:cNvSpPr/>
          <p:nvPr/>
        </p:nvSpPr>
        <p:spPr bwMode="auto">
          <a:xfrm>
            <a:off x="1043608" y="4588485"/>
            <a:ext cx="6803160" cy="1748123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707480" y="1960235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9" name="모서리가 둥근 직사각형 37">
            <a:extLst>
              <a:ext uri="{FF2B5EF4-FFF2-40B4-BE49-F238E27FC236}">
                <a16:creationId xmlns:a16="http://schemas.microsoft.com/office/drawing/2014/main" id="{EB0302D4-2BB6-1B66-45F8-93B5B573EB08}"/>
              </a:ext>
            </a:extLst>
          </p:cNvPr>
          <p:cNvSpPr/>
          <p:nvPr/>
        </p:nvSpPr>
        <p:spPr bwMode="auto">
          <a:xfrm>
            <a:off x="7707480" y="4414304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38C39D-5B5B-9C42-1B18-849574E4488E}"/>
              </a:ext>
            </a:extLst>
          </p:cNvPr>
          <p:cNvSpPr txBox="1"/>
          <p:nvPr/>
        </p:nvSpPr>
        <p:spPr>
          <a:xfrm>
            <a:off x="1097349" y="2589537"/>
            <a:ext cx="182333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7DF4B-B691-B090-6190-93A23D28239D}"/>
              </a:ext>
            </a:extLst>
          </p:cNvPr>
          <p:cNvSpPr txBox="1"/>
          <p:nvPr/>
        </p:nvSpPr>
        <p:spPr>
          <a:xfrm flipH="1">
            <a:off x="1114901" y="3055993"/>
            <a:ext cx="260812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6D25AF-2E85-8773-4856-5E1EC6500FAF}"/>
              </a:ext>
            </a:extLst>
          </p:cNvPr>
          <p:cNvSpPr txBox="1"/>
          <p:nvPr/>
        </p:nvSpPr>
        <p:spPr>
          <a:xfrm>
            <a:off x="4079205" y="3036531"/>
            <a:ext cx="260812" cy="456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latinLnBrk="0">
              <a:lnSpc>
                <a:spcPct val="150000"/>
              </a:lnSpc>
              <a:buNone/>
            </a:pPr>
            <a:r>
              <a:rPr lang="en-US" altLang="ko-KR" sz="1800" b="1" dirty="0">
                <a:solidFill>
                  <a:srgbClr val="FF0000"/>
                </a:solidFill>
                <a:latin typeface="맑은 고딕"/>
                <a:ea typeface="맑은 고딕"/>
              </a:rPr>
              <a:t>√</a:t>
            </a:r>
            <a:endParaRPr lang="en-US" altLang="ko-KR" sz="1800" b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F21F09-4EEB-1A3C-D0EF-0AEB722438AA}"/>
              </a:ext>
            </a:extLst>
          </p:cNvPr>
          <p:cNvSpPr txBox="1"/>
          <p:nvPr/>
        </p:nvSpPr>
        <p:spPr>
          <a:xfrm>
            <a:off x="1321972" y="4615673"/>
            <a:ext cx="62926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아르바이트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직업은 일시적 활동이 아니라 일정 기간 동안 지속적으로 이루어지는 활동이므로 일시적으로 이루어지는 아르바이트는 직업이라 할 수 없다</a:t>
            </a:r>
            <a:r>
              <a:rPr lang="en-US" altLang="ko-KR" sz="2400" kern="0" spc="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FF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7486E95-F26F-B9A7-209B-E9635CF27C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6CB71DE-C14A-2675-0B27-6BAE1CB9C914}"/>
              </a:ext>
            </a:extLst>
          </p:cNvPr>
          <p:cNvSpPr/>
          <p:nvPr/>
        </p:nvSpPr>
        <p:spPr>
          <a:xfrm>
            <a:off x="611560" y="1081111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00648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다음 활동을 하면서 직업의 의미에 대해 알아보자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r>
              <a:rPr lang="ko-KR" altLang="en-US" spc="-20" dirty="0" err="1">
                <a:latin typeface="+mn-ea"/>
              </a:rPr>
              <a:t>포스트잇</a:t>
            </a:r>
            <a:r>
              <a:rPr lang="ko-KR" altLang="en-US" spc="-20" dirty="0">
                <a:latin typeface="+mn-ea"/>
              </a:rPr>
              <a:t> </a:t>
            </a:r>
            <a:r>
              <a:rPr lang="en-US" altLang="ko-KR" spc="-20" dirty="0">
                <a:latin typeface="+mn-ea"/>
              </a:rPr>
              <a:t>2</a:t>
            </a:r>
            <a:r>
              <a:rPr lang="ko-KR" altLang="en-US" spc="-20" dirty="0">
                <a:latin typeface="+mn-ea"/>
              </a:rPr>
              <a:t>장에 자신의 이름을 적고 미래 희망하는 직업과 그 이유를 적는다</a:t>
            </a:r>
            <a:r>
              <a:rPr lang="en-US" altLang="ko-KR" spc="-20" dirty="0">
                <a:latin typeface="+mn-ea"/>
              </a:rPr>
              <a:t>. 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59" y="1082748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990437" y="2438606"/>
            <a:ext cx="3402052" cy="3788322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이름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김○○</a:t>
            </a:r>
          </a:p>
          <a:p>
            <a:pPr marL="182563" indent="-182563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미래 희망하는 직업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신약개발연구원</a:t>
            </a:r>
          </a:p>
          <a:p>
            <a:pPr marL="182563" indent="-182563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이유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사람들이 아프지 않게 돕고 싶다</a:t>
            </a:r>
            <a:r>
              <a:rPr lang="en-US" altLang="ko-KR" sz="2100" dirty="0">
                <a:solidFill>
                  <a:schemeClr val="tx1"/>
                </a:solidFill>
              </a:rPr>
              <a:t>. </a:t>
            </a:r>
            <a:r>
              <a:rPr lang="ko-KR" altLang="en-US" sz="2100" dirty="0">
                <a:solidFill>
                  <a:schemeClr val="tx1"/>
                </a:solidFill>
              </a:rPr>
              <a:t>백신과 신약으로 병을 예방하고</a:t>
            </a:r>
            <a:r>
              <a:rPr lang="en-US" altLang="ko-KR" sz="2100" dirty="0">
                <a:solidFill>
                  <a:schemeClr val="tx1"/>
                </a:solidFill>
              </a:rPr>
              <a:t>,  </a:t>
            </a:r>
            <a:r>
              <a:rPr lang="ko-KR" altLang="en-US" sz="2100" dirty="0">
                <a:solidFill>
                  <a:schemeClr val="tx1"/>
                </a:solidFill>
              </a:rPr>
              <a:t>사람들의 건강을 회복시키고 싶다</a:t>
            </a:r>
            <a:r>
              <a:rPr lang="en-US" altLang="ko-KR" sz="2100" dirty="0">
                <a:solidFill>
                  <a:schemeClr val="tx1"/>
                </a:solidFill>
              </a:rPr>
              <a:t>. </a:t>
            </a:r>
          </a:p>
          <a:p>
            <a:pPr marL="173038" indent="-173038"/>
            <a:r>
              <a:rPr lang="en-US" altLang="ko-KR" sz="2100" dirty="0">
                <a:solidFill>
                  <a:schemeClr val="tx1"/>
                </a:solidFill>
              </a:rPr>
              <a:t>• </a:t>
            </a:r>
            <a:r>
              <a:rPr lang="ko-KR" altLang="en-US" sz="2100" dirty="0">
                <a:solidFill>
                  <a:schemeClr val="tx1"/>
                </a:solidFill>
              </a:rPr>
              <a:t>직업의 의미 </a:t>
            </a:r>
            <a:r>
              <a:rPr lang="en-US" altLang="ko-KR" sz="2100" dirty="0">
                <a:solidFill>
                  <a:schemeClr val="tx1"/>
                </a:solidFill>
              </a:rPr>
              <a:t>: </a:t>
            </a:r>
            <a:r>
              <a:rPr lang="ko-KR" altLang="en-US" sz="2100" dirty="0">
                <a:solidFill>
                  <a:schemeClr val="tx1"/>
                </a:solidFill>
              </a:rPr>
              <a:t>사회 참여 및 봉사</a:t>
            </a:r>
            <a:endParaRPr lang="en-US" altLang="ko-KR" sz="2100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707479" y="1928835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C7BAA27-E0D7-C5C3-A42C-00FFC48E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442" y="5536644"/>
            <a:ext cx="1292061" cy="1120602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510C3B-2E92-855D-8DAE-8DFF3332C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5" name="모서리가 둥근 직사각형 36">
            <a:extLst>
              <a:ext uri="{FF2B5EF4-FFF2-40B4-BE49-F238E27FC236}">
                <a16:creationId xmlns:a16="http://schemas.microsoft.com/office/drawing/2014/main" id="{4AEC712C-FC73-A1E0-A54D-A995A898337C}"/>
              </a:ext>
            </a:extLst>
          </p:cNvPr>
          <p:cNvSpPr/>
          <p:nvPr/>
        </p:nvSpPr>
        <p:spPr bwMode="auto">
          <a:xfrm>
            <a:off x="4716016" y="2438606"/>
            <a:ext cx="3528392" cy="3788322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이름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</a:p>
          <a:p>
            <a:pPr marL="182563" indent="-182563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미래 희망하는 직업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</a:p>
          <a:p>
            <a:pPr marL="182563" indent="-182563"/>
            <a:endParaRPr lang="en-US" altLang="ko-KR" sz="2200" dirty="0">
              <a:solidFill>
                <a:schemeClr val="tx1"/>
              </a:solidFill>
            </a:endParaRPr>
          </a:p>
          <a:p>
            <a:pPr marL="182563" indent="-182563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이유 </a:t>
            </a:r>
            <a:r>
              <a:rPr lang="en-US" altLang="ko-KR" sz="2200" dirty="0">
                <a:solidFill>
                  <a:schemeClr val="tx1"/>
                </a:solidFill>
              </a:rPr>
              <a:t>:</a:t>
            </a:r>
            <a:endParaRPr lang="en-US" altLang="ko-KR" sz="2200" b="1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endParaRPr lang="en-US" altLang="ko-KR" sz="2200" dirty="0">
              <a:solidFill>
                <a:schemeClr val="tx1"/>
              </a:solidFill>
            </a:endParaRPr>
          </a:p>
          <a:p>
            <a:pPr marL="173038" indent="-173038"/>
            <a:r>
              <a:rPr lang="en-US" altLang="ko-KR" sz="2200" dirty="0">
                <a:solidFill>
                  <a:schemeClr val="tx1"/>
                </a:solidFill>
              </a:rPr>
              <a:t>• </a:t>
            </a:r>
            <a:r>
              <a:rPr lang="ko-KR" altLang="en-US" sz="2200" dirty="0">
                <a:solidFill>
                  <a:schemeClr val="tx1"/>
                </a:solidFill>
              </a:rPr>
              <a:t>직업의 의미 </a:t>
            </a:r>
            <a:r>
              <a:rPr lang="en-US" altLang="ko-KR" sz="2200" dirty="0">
                <a:solidFill>
                  <a:schemeClr val="tx1"/>
                </a:solidFill>
              </a:rPr>
              <a:t>: </a:t>
            </a:r>
          </a:p>
          <a:p>
            <a:pPr marL="173038" indent="-173038"/>
            <a:r>
              <a:rPr lang="en-US" altLang="ko-KR" sz="2200" b="1" dirty="0">
                <a:solidFill>
                  <a:schemeClr val="tx1"/>
                </a:solidFill>
              </a:rPr>
              <a:t>  </a:t>
            </a:r>
            <a:endParaRPr lang="en-US" altLang="ko-KR" sz="2200" b="1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0A25C8-4B9A-2941-E8C6-70F6B23BCA86}"/>
              </a:ext>
            </a:extLst>
          </p:cNvPr>
          <p:cNvSpPr txBox="1"/>
          <p:nvPr/>
        </p:nvSpPr>
        <p:spPr>
          <a:xfrm>
            <a:off x="5832140" y="2614485"/>
            <a:ext cx="129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한○○</a:t>
            </a:r>
            <a:endParaRPr lang="ko-KR" altLang="en-US" sz="2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2ED875-AEF2-0685-7C82-03DF172CA6DC}"/>
              </a:ext>
            </a:extLst>
          </p:cNvPr>
          <p:cNvSpPr txBox="1"/>
          <p:nvPr/>
        </p:nvSpPr>
        <p:spPr>
          <a:xfrm>
            <a:off x="4846878" y="3252698"/>
            <a:ext cx="273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  </a:t>
            </a:r>
            <a:r>
              <a:rPr lang="ko-KR" altLang="en-US" sz="2200" dirty="0">
                <a:solidFill>
                  <a:srgbClr val="FF0000"/>
                </a:solidFill>
              </a:rPr>
              <a:t>웹디자이너</a:t>
            </a:r>
            <a:endParaRPr lang="ko-KR" altLang="en-US" sz="2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1483B9-4193-B360-FCA7-F6EAA55B0BF4}"/>
              </a:ext>
            </a:extLst>
          </p:cNvPr>
          <p:cNvSpPr txBox="1"/>
          <p:nvPr/>
        </p:nvSpPr>
        <p:spPr>
          <a:xfrm>
            <a:off x="4939647" y="3937759"/>
            <a:ext cx="362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미래 전망이 밝고 내가 어른이 되어서도 안정적으로 이 일을 할 수 있을 것 </a:t>
            </a:r>
            <a:r>
              <a:rPr lang="ko-KR" altLang="en-US" sz="2200" dirty="0" err="1">
                <a:solidFill>
                  <a:srgbClr val="FF0000"/>
                </a:solidFill>
              </a:rPr>
              <a:t>같아서이다</a:t>
            </a:r>
            <a:r>
              <a:rPr lang="en-US" altLang="ko-KR" sz="2200" dirty="0">
                <a:solidFill>
                  <a:srgbClr val="FF0000"/>
                </a:solidFill>
              </a:rPr>
              <a:t>.</a:t>
            </a:r>
            <a:endParaRPr lang="ko-KR" altLang="en-US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88519D-ABE8-474C-B0DB-6F907386FF5A}"/>
              </a:ext>
            </a:extLst>
          </p:cNvPr>
          <p:cNvSpPr txBox="1"/>
          <p:nvPr/>
        </p:nvSpPr>
        <p:spPr>
          <a:xfrm>
            <a:off x="4953340" y="5672646"/>
            <a:ext cx="20669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solidFill>
                  <a:srgbClr val="FF0000"/>
                </a:solidFill>
              </a:rPr>
              <a:t>경제적 안정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335681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08912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다음 활동을 하면서 직업의 의미에 대해 알아보자</a:t>
            </a:r>
            <a:r>
              <a:rPr lang="en-US" altLang="ko-KR" sz="2000" b="1" spc="-20" dirty="0">
                <a:latin typeface="+mn-ea"/>
              </a:rPr>
              <a:t>. </a:t>
            </a:r>
          </a:p>
          <a:p>
            <a:pPr marL="355600" indent="-355600">
              <a:buNone/>
            </a:pPr>
            <a:r>
              <a:rPr lang="en-US" altLang="ko-KR" spc="-20" dirty="0">
                <a:latin typeface="+mn-ea"/>
              </a:rPr>
              <a:t>2) </a:t>
            </a:r>
            <a:r>
              <a:rPr lang="ko-KR" altLang="en-US" spc="-20" dirty="0">
                <a:latin typeface="+mn-ea"/>
              </a:rPr>
              <a:t>직업을 희망하는 이유를 아래 직업의 의미별로 분류하여 칠판에 붙인다</a:t>
            </a:r>
            <a:r>
              <a:rPr lang="en-US" altLang="ko-KR" spc="-20" dirty="0">
                <a:latin typeface="+mn-ea"/>
              </a:rPr>
              <a:t>.  </a:t>
            </a:r>
            <a:endParaRPr lang="en-US" altLang="ko-KR" sz="2000" dirty="0">
              <a:latin typeface="맑은 고딕"/>
              <a:ea typeface="맑은 고딕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15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7" y="3152043"/>
            <a:ext cx="2754177" cy="2149166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400" dirty="0">
              <a:solidFill>
                <a:srgbClr val="FF0000"/>
              </a:solidFill>
            </a:endParaRPr>
          </a:p>
          <a:p>
            <a:r>
              <a:rPr lang="en-US" altLang="ko-KR" sz="24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경제적 안정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자아 실현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사회 참여 및 봉사</a:t>
            </a:r>
          </a:p>
          <a:p>
            <a:r>
              <a:rPr lang="en-US" altLang="ko-KR" sz="2300" dirty="0">
                <a:solidFill>
                  <a:srgbClr val="FF0000"/>
                </a:solidFill>
              </a:rPr>
              <a:t>• </a:t>
            </a:r>
            <a:r>
              <a:rPr lang="ko-KR" altLang="en-US" sz="2300" dirty="0">
                <a:solidFill>
                  <a:srgbClr val="FF0000"/>
                </a:solidFill>
              </a:rPr>
              <a:t>기타</a:t>
            </a:r>
            <a:endParaRPr lang="en-US" altLang="ko-KR" sz="23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75F11E6-A3E5-A818-FF2A-AF03F749C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057" y="3114185"/>
            <a:ext cx="4858944" cy="223983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23E4295-08BD-3FD4-2262-1158DBED99AD}"/>
              </a:ext>
            </a:extLst>
          </p:cNvPr>
          <p:cNvSpPr txBox="1"/>
          <p:nvPr/>
        </p:nvSpPr>
        <p:spPr>
          <a:xfrm>
            <a:off x="1001640" y="3267570"/>
            <a:ext cx="2011616" cy="41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 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직업의 의미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CC99819-2725-AA13-F81B-27C72B3EEB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56B48740-D568-0E33-04C4-585183D08C6D}"/>
              </a:ext>
            </a:extLst>
          </p:cNvPr>
          <p:cNvSpPr/>
          <p:nvPr/>
        </p:nvSpPr>
        <p:spPr>
          <a:xfrm>
            <a:off x="611560" y="1083471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7439257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17112" y="-3338"/>
            <a:ext cx="8926887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3338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직업의 의미 알아보기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2357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b="1" spc="-20" dirty="0">
                <a:latin typeface="+mn-ea"/>
              </a:rPr>
              <a:t>직업의 의미와 역할에 대해 정리해 보자</a:t>
            </a:r>
            <a:r>
              <a:rPr lang="en-US" altLang="ko-KR" b="1" spc="-20" dirty="0">
                <a:latin typeface="+mn-ea"/>
              </a:rPr>
              <a:t>. </a:t>
            </a:r>
          </a:p>
          <a:p>
            <a:pPr marL="457200" indent="-457200">
              <a:buFont typeface="+mj-lt"/>
              <a:buAutoNum type="arabicParenR"/>
            </a:pPr>
            <a:endParaRPr lang="en-US" altLang="ko-KR" sz="2000" b="1" spc="-20" dirty="0">
              <a:latin typeface="+mn-ea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b="1" spc="-20" dirty="0">
              <a:latin typeface="+mn-ea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457200" indent="-457200">
              <a:buFont typeface="+mj-lt"/>
              <a:buAutoNum type="arabicParenR"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0" indent="0">
              <a:buNone/>
            </a:pPr>
            <a:endParaRPr lang="en-US" altLang="ko-KR" sz="2000" dirty="0">
              <a:latin typeface="맑은 고딕"/>
              <a:ea typeface="맑은 고딕"/>
            </a:endParaRPr>
          </a:p>
          <a:p>
            <a:pPr marL="0" indent="0">
              <a:buNone/>
            </a:pPr>
            <a:endParaRPr lang="en-US" altLang="ko-KR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15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77E8E58-2C1F-4E93-F097-6D194D8F651D}"/>
              </a:ext>
            </a:extLst>
          </p:cNvPr>
          <p:cNvSpPr/>
          <p:nvPr/>
        </p:nvSpPr>
        <p:spPr>
          <a:xfrm>
            <a:off x="611560" y="1093315"/>
            <a:ext cx="432047" cy="288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0 3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7F526E7A-AAE7-7025-04D3-6AE26093CA0E}"/>
              </a:ext>
            </a:extLst>
          </p:cNvPr>
          <p:cNvSpPr/>
          <p:nvPr/>
        </p:nvSpPr>
        <p:spPr bwMode="auto">
          <a:xfrm>
            <a:off x="1043607" y="2007852"/>
            <a:ext cx="6906508" cy="27196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342900" lvl="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자신과 가족의 생계를 유지하고 경제적으로 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 lvl="0" latinLnBrk="1"/>
            <a:r>
              <a:rPr lang="en-US" altLang="ko-KR" sz="2400" dirty="0">
                <a:solidFill>
                  <a:srgbClr val="FF0000"/>
                </a:solidFill>
              </a:rPr>
              <a:t>    </a:t>
            </a:r>
            <a:r>
              <a:rPr lang="ko-KR" altLang="en-US" sz="2400" dirty="0">
                <a:solidFill>
                  <a:srgbClr val="FF0000"/>
                </a:solidFill>
              </a:rPr>
              <a:t>안정된 생활을 할 수 있다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</a:p>
          <a:p>
            <a:pPr lvl="0" latinLnBrk="1"/>
            <a:endParaRPr lang="ko-KR" altLang="en-US" sz="2400" dirty="0">
              <a:solidFill>
                <a:srgbClr val="FF0000"/>
              </a:solidFill>
            </a:endParaRPr>
          </a:p>
          <a:p>
            <a:pPr marL="342900" lvl="0" indent="-342900" latinLnBrk="1">
              <a:buFont typeface="Wingdings" panose="05000000000000000000" pitchFamily="2" charset="2"/>
              <a:buChar char="Ø"/>
            </a:pPr>
            <a:r>
              <a:rPr lang="ko-KR" altLang="en-US" sz="2400" dirty="0">
                <a:solidFill>
                  <a:srgbClr val="FF0000"/>
                </a:solidFill>
              </a:rPr>
              <a:t>자신의 능력과 개성을 발휘하고</a:t>
            </a:r>
            <a:r>
              <a:rPr lang="en-US" altLang="ko-KR" sz="2400" dirty="0">
                <a:solidFill>
                  <a:srgbClr val="FF0000"/>
                </a:solidFill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</a:rPr>
              <a:t>꿈을 실현할 수 있다</a:t>
            </a:r>
            <a:r>
              <a:rPr lang="en-US" altLang="ko-KR" sz="2400" dirty="0">
                <a:solidFill>
                  <a:srgbClr val="FF0000"/>
                </a:solidFill>
              </a:rPr>
              <a:t>.</a:t>
            </a:r>
            <a:endParaRPr lang="ko-KR" altLang="en-US" sz="2400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altLang="ko-KR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모서리가 둥근 직사각형 37">
            <a:extLst>
              <a:ext uri="{FF2B5EF4-FFF2-40B4-BE49-F238E27FC236}">
                <a16:creationId xmlns:a16="http://schemas.microsoft.com/office/drawing/2014/main" id="{4ED9ED2E-363E-6F9E-1B37-4FB6FA4926E5}"/>
              </a:ext>
            </a:extLst>
          </p:cNvPr>
          <p:cNvSpPr/>
          <p:nvPr/>
        </p:nvSpPr>
        <p:spPr bwMode="auto">
          <a:xfrm>
            <a:off x="7164288" y="1157651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EC000E3-B984-A111-C889-0CC24581D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892" y="4581128"/>
            <a:ext cx="933580" cy="1723021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1334E8-0D85-8AD3-4053-C0C6BE1B56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28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다양한 직업인의 진로 특성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</a:t>
            </a:r>
            <a:r>
              <a:rPr lang="ko-KR" altLang="en-US" sz="2200" b="1" spc="-20" dirty="0">
                <a:latin typeface="+mn-ea"/>
              </a:rPr>
              <a:t>다양한 직업인의 진로 특성을 찾아보자</a:t>
            </a:r>
            <a:r>
              <a:rPr lang="en-US" altLang="ko-KR" sz="22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16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36">
            <a:extLst>
              <a:ext uri="{FF2B5EF4-FFF2-40B4-BE49-F238E27FC236}">
                <a16:creationId xmlns:a16="http://schemas.microsoft.com/office/drawing/2014/main" id="{6E489B6F-7239-57C0-9E21-86E38BA78ACD}"/>
              </a:ext>
            </a:extLst>
          </p:cNvPr>
          <p:cNvSpPr/>
          <p:nvPr/>
        </p:nvSpPr>
        <p:spPr bwMode="auto">
          <a:xfrm>
            <a:off x="1043606" y="1924448"/>
            <a:ext cx="7488834" cy="3612715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활동 방법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algn="just">
              <a:buClr>
                <a:schemeClr val="tx1"/>
              </a:buClr>
            </a:pP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Bauhaus 93" panose="020F0502020204030204" pitchFamily="82" charset="0"/>
              </a:rPr>
              <a:t>① 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큰 원의 가장자리에 직업인의 이름과 직업명을 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4~5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명 적는다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.</a:t>
            </a:r>
          </a:p>
          <a:p>
            <a:pPr algn="just"/>
            <a:r>
              <a:rPr lang="ko-KR" altLang="en-US" sz="2000" b="1" dirty="0">
                <a:solidFill>
                  <a:schemeClr val="tx1"/>
                </a:solidFill>
                <a:latin typeface="YDVYGO32"/>
              </a:rPr>
              <a:t>　</a:t>
            </a:r>
            <a:r>
              <a:rPr lang="ko-KR" altLang="en-US" sz="2000" dirty="0">
                <a:solidFill>
                  <a:schemeClr val="tx1"/>
                </a:solidFill>
                <a:latin typeface="YDVYGO32"/>
              </a:rPr>
              <a:t>－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우리 책에 소개된 직업인 </a:t>
            </a:r>
            <a:r>
              <a:rPr lang="ko-KR" altLang="en-US" sz="2000" i="0" u="none" strike="noStrike" baseline="0" dirty="0" err="1">
                <a:solidFill>
                  <a:schemeClr val="tx1"/>
                </a:solidFill>
                <a:latin typeface="YDVYGO32"/>
              </a:rPr>
              <a:t>꿈터뷰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 인물 </a:t>
            </a:r>
            <a:endParaRPr lang="en-US" altLang="ko-KR" sz="2000" i="0" u="none" strike="noStrike" baseline="0" dirty="0">
              <a:solidFill>
                <a:schemeClr val="tx1"/>
              </a:solidFill>
              <a:latin typeface="YDVYGO32"/>
            </a:endParaRPr>
          </a:p>
          <a:p>
            <a:pPr algn="just"/>
            <a:r>
              <a:rPr lang="en-US" altLang="ko-KR" sz="2000" dirty="0">
                <a:solidFill>
                  <a:schemeClr val="tx1"/>
                </a:solidFill>
                <a:latin typeface="YDVYGO32"/>
              </a:rPr>
              <a:t>      </a:t>
            </a:r>
            <a:r>
              <a:rPr lang="ko-KR" altLang="en-US" sz="2000" dirty="0">
                <a:solidFill>
                  <a:schemeClr val="tx1"/>
                </a:solidFill>
                <a:latin typeface="YDVYGO32"/>
              </a:rPr>
              <a:t>　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 :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김연경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표창원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 err="1">
                <a:solidFill>
                  <a:schemeClr val="tx1"/>
                </a:solidFill>
                <a:latin typeface="YDVYGO32"/>
              </a:rPr>
              <a:t>리아킴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 err="1">
                <a:solidFill>
                  <a:schemeClr val="tx1"/>
                </a:solidFill>
                <a:latin typeface="YDVYGO32"/>
              </a:rPr>
              <a:t>김민형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김은희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석창우</a:t>
            </a:r>
          </a:p>
          <a:p>
            <a:pPr algn="just"/>
            <a:r>
              <a:rPr lang="ko-KR" altLang="en-US" sz="2000" dirty="0">
                <a:solidFill>
                  <a:schemeClr val="tx1"/>
                </a:solidFill>
                <a:latin typeface="YDVYGO32"/>
              </a:rPr>
              <a:t>    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－주변에서 접할 수 있는 직업인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(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부모님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선생님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이웃 등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)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이나      </a:t>
            </a:r>
            <a:r>
              <a:rPr lang="en-US" altLang="ko-KR" sz="2000" i="0" u="none" strike="noStrike" baseline="0" dirty="0">
                <a:solidFill>
                  <a:schemeClr val="tx1"/>
                </a:solidFill>
                <a:latin typeface="YDVYGO32"/>
              </a:rPr>
              <a:t>	</a:t>
            </a:r>
            <a:r>
              <a:rPr lang="ko-KR" altLang="en-US" sz="2000" i="0" u="none" strike="noStrike" baseline="0" dirty="0">
                <a:solidFill>
                  <a:schemeClr val="tx1"/>
                </a:solidFill>
                <a:latin typeface="YDVYGO32"/>
              </a:rPr>
              <a:t>관심 있는 직업인</a:t>
            </a:r>
            <a:endParaRPr lang="en-US" altLang="ko-KR" sz="2000" i="0" u="none" strike="noStrike" baseline="0" dirty="0">
              <a:solidFill>
                <a:schemeClr val="tx1"/>
              </a:solidFill>
              <a:latin typeface="YDVYGO32"/>
            </a:endParaRPr>
          </a:p>
          <a:p>
            <a:pPr algn="just"/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Bauhaus 93" panose="04030905020B02020C02" pitchFamily="82" charset="0"/>
              </a:rPr>
              <a:t>② </a:t>
            </a:r>
            <a:r>
              <a:rPr lang="ko-KR" altLang="en-US" sz="2000" dirty="0">
                <a:solidFill>
                  <a:schemeClr val="tx1"/>
                </a:solidFill>
                <a:latin typeface="YDVYGO32"/>
              </a:rPr>
              <a:t>그 직업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인의 진로 특성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(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흥미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적성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, 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가치관 등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)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과 하는 일을 원            밖에 적는다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.</a:t>
            </a:r>
          </a:p>
          <a:p>
            <a:pPr algn="just"/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Bauhaus 93" panose="04030905020B02020C02" pitchFamily="82" charset="0"/>
              </a:rPr>
              <a:t>③ 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그 직업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(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인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)</a:t>
            </a:r>
            <a:r>
              <a:rPr lang="ko-KR" altLang="en-US" sz="2000" b="0" i="0" u="none" strike="noStrike" baseline="0" dirty="0">
                <a:solidFill>
                  <a:schemeClr val="tx1"/>
                </a:solidFill>
                <a:latin typeface="YDVYGO32"/>
              </a:rPr>
              <a:t>을 표현할 수 있는 간단한 그림을 그린다</a:t>
            </a:r>
            <a:r>
              <a:rPr lang="en-US" altLang="ko-KR" sz="2000" b="0" i="0" u="none" strike="noStrike" baseline="0" dirty="0">
                <a:solidFill>
                  <a:schemeClr val="tx1"/>
                </a:solidFill>
                <a:latin typeface="YDVYGO32"/>
              </a:rPr>
              <a:t>.</a:t>
            </a:r>
            <a:endParaRPr lang="en-US" altLang="ko-KR" sz="2000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25721BF-66E9-6F05-5E3D-ECFC7CC0B2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2484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다양한 직업인의 진로 특성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다양한 직업인의 진로 특성을 찾아보자</a:t>
            </a:r>
            <a:r>
              <a:rPr lang="en-US" altLang="ko-KR" sz="2000" b="1" spc="-20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16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FDF3599-7E05-DC56-70DA-C25C02679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478292"/>
            <a:ext cx="6620799" cy="4801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4FA965B5-4BAA-C827-7AEA-D694625DBC3C}"/>
              </a:ext>
            </a:extLst>
          </p:cNvPr>
          <p:cNvSpPr/>
          <p:nvPr/>
        </p:nvSpPr>
        <p:spPr bwMode="auto">
          <a:xfrm>
            <a:off x="7052430" y="907792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5" name="모서리가 둥근 직사각형 36">
            <a:extLst>
              <a:ext uri="{FF2B5EF4-FFF2-40B4-BE49-F238E27FC236}">
                <a16:creationId xmlns:a16="http://schemas.microsoft.com/office/drawing/2014/main" id="{0D4C057B-FB1E-1D5C-FC84-9B514E78C44F}"/>
              </a:ext>
            </a:extLst>
          </p:cNvPr>
          <p:cNvSpPr/>
          <p:nvPr/>
        </p:nvSpPr>
        <p:spPr bwMode="auto">
          <a:xfrm>
            <a:off x="1763688" y="1628720"/>
            <a:ext cx="5112568" cy="1350354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김연경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배구 선수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   </a:t>
            </a:r>
          </a:p>
          <a:p>
            <a:pPr marL="0" indent="0" algn="just">
              <a:buNone/>
            </a:pPr>
            <a:r>
              <a:rPr lang="ko-KR" altLang="en-US" sz="20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달리기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밖에서 뛰어놀기</a:t>
            </a:r>
            <a:r>
              <a:rPr lang="en-US" altLang="ko-KR" sz="2000" b="1" dirty="0">
                <a:solidFill>
                  <a:schemeClr val="accent5">
                    <a:lumMod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b="1" dirty="0">
                <a:solidFill>
                  <a:schemeClr val="accent5">
                    <a:lumMod val="50000"/>
                  </a:schemeClr>
                </a:solidFill>
              </a:rPr>
              <a:t>공놀이를 좋아했다</a:t>
            </a:r>
            <a:endParaRPr lang="en-US" altLang="ko-KR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ko-KR" altLang="en-US" b="1" dirty="0">
                <a:solidFill>
                  <a:schemeClr val="accent5">
                    <a:lumMod val="50000"/>
                  </a:schemeClr>
                </a:solidFill>
              </a:rPr>
              <a:t>안정적인 리시브</a:t>
            </a:r>
            <a:r>
              <a:rPr lang="en-US" altLang="ko-KR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ko-KR" altLang="en-US" b="1" dirty="0">
                <a:solidFill>
                  <a:schemeClr val="accent5">
                    <a:lumMod val="50000"/>
                  </a:schemeClr>
                </a:solidFill>
              </a:rPr>
              <a:t>빠르고 강한 공격이 강점이다</a:t>
            </a:r>
            <a:r>
              <a:rPr lang="en-US" altLang="ko-KR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ko-KR" altLang="en-US" b="1" dirty="0">
                <a:solidFill>
                  <a:schemeClr val="accent5">
                    <a:lumMod val="50000"/>
                  </a:schemeClr>
                </a:solidFill>
              </a:rPr>
              <a:t>배구 선수와 예능인으로 활동한다</a:t>
            </a:r>
            <a:r>
              <a:rPr lang="en-US" altLang="ko-KR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ko-KR" sz="2000" b="1" dirty="0">
              <a:solidFill>
                <a:schemeClr val="accent5">
                  <a:lumMod val="50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0B2AA39-BC72-285D-5728-CFD5E06686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503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다양한 직업인의 진로 특성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나의 진로 특성과 미래 직업인이 된 나의 모습을 상상해서 적어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16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36">
            <a:extLst>
              <a:ext uri="{FF2B5EF4-FFF2-40B4-BE49-F238E27FC236}">
                <a16:creationId xmlns:a16="http://schemas.microsoft.com/office/drawing/2014/main" id="{6E489B6F-7239-57C0-9E21-86E38BA78ACD}"/>
              </a:ext>
            </a:extLst>
          </p:cNvPr>
          <p:cNvSpPr/>
          <p:nvPr/>
        </p:nvSpPr>
        <p:spPr bwMode="auto">
          <a:xfrm>
            <a:off x="1084111" y="1936510"/>
            <a:ext cx="5668381" cy="1812516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나의 진로 특성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algn="just"/>
            <a:r>
              <a:rPr lang="ko-KR" altLang="en-US" sz="2000" b="1" dirty="0">
                <a:solidFill>
                  <a:srgbClr val="FF0000"/>
                </a:solidFill>
                <a:latin typeface="YDVYGO32"/>
              </a:rPr>
              <a:t>창의력이 있고 글쓰기를 잘한다</a:t>
            </a:r>
            <a:r>
              <a:rPr lang="en-US" altLang="ko-KR" sz="2000" b="1" dirty="0">
                <a:solidFill>
                  <a:srgbClr val="FF0000"/>
                </a:solidFill>
                <a:latin typeface="YDVYGO32"/>
              </a:rPr>
              <a:t>. </a:t>
            </a:r>
            <a:endParaRPr lang="en-US" altLang="ko-KR" sz="2000" b="1" i="0" u="none" strike="noStrike" baseline="0" dirty="0">
              <a:solidFill>
                <a:srgbClr val="FF0000"/>
              </a:solidFill>
              <a:latin typeface="YDVYGO32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22F4C029-6A8C-CF3F-302C-DFDDAE09CD6F}"/>
              </a:ext>
            </a:extLst>
          </p:cNvPr>
          <p:cNvSpPr/>
          <p:nvPr/>
        </p:nvSpPr>
        <p:spPr bwMode="auto">
          <a:xfrm>
            <a:off x="1084111" y="4330290"/>
            <a:ext cx="5668381" cy="1812516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직업인이 된 나의 모습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algn="just"/>
            <a:r>
              <a:rPr lang="ko-KR" altLang="en-US" sz="2000" b="1" dirty="0">
                <a:solidFill>
                  <a:srgbClr val="FF0000"/>
                </a:solidFill>
                <a:latin typeface="YDVYGO32"/>
              </a:rPr>
              <a:t>카피라이터로 광고 문구를 만들고 있다</a:t>
            </a:r>
            <a:r>
              <a:rPr lang="en-US" altLang="ko-KR" sz="2000" b="1" dirty="0">
                <a:solidFill>
                  <a:srgbClr val="FF0000"/>
                </a:solidFill>
                <a:latin typeface="YDVYGO32"/>
              </a:rPr>
              <a:t>.  </a:t>
            </a:r>
            <a:endParaRPr lang="en-US" altLang="ko-KR" sz="2000" b="1" i="0" u="none" strike="noStrike" baseline="0" dirty="0">
              <a:solidFill>
                <a:srgbClr val="FF0000"/>
              </a:solidFill>
              <a:latin typeface="YDVYGO32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D1282744-1F0E-84B3-26B5-183E50AA31E2}"/>
              </a:ext>
            </a:extLst>
          </p:cNvPr>
          <p:cNvSpPr/>
          <p:nvPr/>
        </p:nvSpPr>
        <p:spPr bwMode="auto">
          <a:xfrm>
            <a:off x="5608389" y="1406099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4" name="모서리가 둥근 직사각형 37">
            <a:extLst>
              <a:ext uri="{FF2B5EF4-FFF2-40B4-BE49-F238E27FC236}">
                <a16:creationId xmlns:a16="http://schemas.microsoft.com/office/drawing/2014/main" id="{C3E206A5-11B0-B451-F5D5-F8E261B6627F}"/>
              </a:ext>
            </a:extLst>
          </p:cNvPr>
          <p:cNvSpPr/>
          <p:nvPr/>
        </p:nvSpPr>
        <p:spPr bwMode="auto">
          <a:xfrm>
            <a:off x="5608389" y="3799879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0EEE1AD-FBB9-9842-66A1-2492118AF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88881" y="3398494"/>
            <a:ext cx="1942015" cy="2777337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CBCC62-DA06-8F8B-FE87-14E0AB401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72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400274"/>
          </a:xfrm>
        </p:spPr>
        <p:txBody>
          <a:bodyPr/>
          <a:lstStyle/>
          <a:p>
            <a:pPr algn="l"/>
            <a:r>
              <a:rPr lang="en-US" altLang="ko-KR" sz="60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Ⅰ.</a:t>
            </a:r>
            <a:r>
              <a:rPr lang="en-US" altLang="ko-KR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 </a:t>
            </a:r>
            <a:r>
              <a:rPr lang="ko-KR" altLang="en-US" sz="5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진로와 나의 이해</a:t>
            </a:r>
            <a:endParaRPr lang="ko-KR" altLang="en-US" sz="5400" dirty="0">
              <a:ea typeface="굴림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1BFF43-817E-B2DE-C18A-5BF59DBED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06E7462F-02AE-4B3C-0667-43E1712A41FF}"/>
              </a:ext>
            </a:extLst>
          </p:cNvPr>
          <p:cNvGrpSpPr/>
          <p:nvPr/>
        </p:nvGrpSpPr>
        <p:grpSpPr>
          <a:xfrm>
            <a:off x="1026719" y="3431598"/>
            <a:ext cx="7229338" cy="754162"/>
            <a:chOff x="1065829" y="1191491"/>
            <a:chExt cx="9639116" cy="1005549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8578E52C-969E-2F91-B136-192EA5E5C193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47E23321-239E-61FC-FAF7-BC4156680FB2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0A771179-B574-5EC0-B1D6-F1D65CC1C1AC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23DBB6-1934-FF51-3CE2-82D4E8F2073F}"/>
                </a:ext>
              </a:extLst>
            </p:cNvPr>
            <p:cNvSpPr txBox="1"/>
            <p:nvPr/>
          </p:nvSpPr>
          <p:spPr>
            <a:xfrm>
              <a:off x="1065829" y="1294156"/>
              <a:ext cx="1147606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2D66FC-E91B-238F-EE16-80E9D0566D4C}"/>
                </a:ext>
              </a:extLst>
            </p:cNvPr>
            <p:cNvSpPr txBox="1"/>
            <p:nvPr/>
          </p:nvSpPr>
          <p:spPr>
            <a:xfrm>
              <a:off x="2204628" y="1401879"/>
              <a:ext cx="8177046" cy="6976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진로와 직업의 의미를 알아볼까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3.</a:t>
            </a:r>
            <a:r>
              <a:rPr lang="en-US" altLang="ko-KR" sz="2000" b="1" spc="-20" dirty="0"/>
              <a:t>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                                   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17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93013B69-8FA1-D644-7C0A-0208A2FA3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62448"/>
              </p:ext>
            </p:extLst>
          </p:nvPr>
        </p:nvGraphicFramePr>
        <p:xfrm>
          <a:off x="971600" y="2438604"/>
          <a:ext cx="7571258" cy="372669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149475">
                  <a:extLst>
                    <a:ext uri="{9D8B030D-6E8A-4147-A177-3AD203B41FA5}">
                      <a16:colId xmlns:a16="http://schemas.microsoft.com/office/drawing/2014/main" val="3484066437"/>
                    </a:ext>
                  </a:extLst>
                </a:gridCol>
                <a:gridCol w="1218921">
                  <a:extLst>
                    <a:ext uri="{9D8B030D-6E8A-4147-A177-3AD203B41FA5}">
                      <a16:colId xmlns:a16="http://schemas.microsoft.com/office/drawing/2014/main" val="618152714"/>
                    </a:ext>
                  </a:extLst>
                </a:gridCol>
                <a:gridCol w="1349791">
                  <a:extLst>
                    <a:ext uri="{9D8B030D-6E8A-4147-A177-3AD203B41FA5}">
                      <a16:colId xmlns:a16="http://schemas.microsoft.com/office/drawing/2014/main" val="3479596812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3122213220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1752986594"/>
                    </a:ext>
                  </a:extLst>
                </a:gridCol>
                <a:gridCol w="1284357">
                  <a:extLst>
                    <a:ext uri="{9D8B030D-6E8A-4147-A177-3AD203B41FA5}">
                      <a16:colId xmlns:a16="http://schemas.microsoft.com/office/drawing/2014/main" val="443063679"/>
                    </a:ext>
                  </a:extLst>
                </a:gridCol>
              </a:tblGrid>
              <a:tr h="6578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u="none" strike="noStrike" baseline="0" dirty="0"/>
                        <a:t>경찰관</a:t>
                      </a:r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간호사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영화감독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심리학자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변호사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1812614"/>
                  </a:ext>
                </a:extLst>
              </a:tr>
              <a:tr h="1025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로봇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연구원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동물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조련사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세무사</a:t>
                      </a:r>
                    </a:p>
                    <a:p>
                      <a:pPr algn="ctr" latinLnBrk="1"/>
                      <a:endParaRPr lang="ko-KR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항공기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객실 </a:t>
                      </a:r>
                      <a:endParaRPr lang="en-US" altLang="ko-KR" b="1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승무원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화가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기자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548955"/>
                  </a:ext>
                </a:extLst>
              </a:tr>
              <a:tr h="8164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만화가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물리학자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항공기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조종사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일반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공무원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사회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 err="1"/>
                        <a:t>복지사</a:t>
                      </a:r>
                      <a:r>
                        <a:rPr lang="ko-KR" altLang="en-US" b="1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쇼핑 </a:t>
                      </a:r>
                      <a:endParaRPr lang="en-US" altLang="ko-KR" b="1" dirty="0"/>
                    </a:p>
                    <a:p>
                      <a:pPr algn="ctr" latinLnBrk="1"/>
                      <a:r>
                        <a:rPr lang="ko-KR" altLang="en-US" b="1" dirty="0"/>
                        <a:t>호스트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6692240"/>
                  </a:ext>
                </a:extLst>
              </a:tr>
              <a:tr h="6429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외교관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방송 작가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의사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교사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조리사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회계사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6425622"/>
                  </a:ext>
                </a:extLst>
              </a:tr>
              <a:tr h="5843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비서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외환 딜러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가수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상담가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생물학자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운동 선수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498384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3131981-3A6C-22F7-D719-6C4E3C0CA8D6}"/>
              </a:ext>
            </a:extLst>
          </p:cNvPr>
          <p:cNvSpPr txBox="1"/>
          <p:nvPr/>
        </p:nvSpPr>
        <p:spPr>
          <a:xfrm>
            <a:off x="1022949" y="1972348"/>
            <a:ext cx="4589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ko-KR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 </a:t>
            </a:r>
            <a:r>
              <a:rPr lang="ko-KR" altLang="en-US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 </a:t>
            </a:r>
            <a:r>
              <a:rPr lang="en-US" altLang="ko-KR" sz="1800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7D2F3E-A291-F614-D93E-C874C5E92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9670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</a:t>
            </a:r>
            <a:r>
              <a:rPr lang="en-US" altLang="ko-KR" sz="2000" b="1" i="0" u="none" strike="noStrike" baseline="0" dirty="0">
                <a:solidFill>
                  <a:srgbClr val="000000"/>
                </a:solidFill>
              </a:rPr>
              <a:t>3.</a:t>
            </a:r>
            <a:r>
              <a:rPr lang="en-US" altLang="ko-KR" sz="2000" b="1" spc="-20" dirty="0"/>
              <a:t>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　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17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E62EE63-5F30-968B-41D2-411FCD0840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73BC5924-20F3-D573-1283-2538F1AB8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281" y="1780559"/>
            <a:ext cx="4980659" cy="4821856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79203754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471844" y="1007458"/>
            <a:ext cx="84883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1800" b="0" i="0" u="none" strike="noStrike" baseline="0" dirty="0">
                <a:solidFill>
                  <a:srgbClr val="FFFFFF"/>
                </a:solidFill>
                <a:latin typeface="YDVYGO35"/>
              </a:rPr>
              <a:t>3   </a:t>
            </a:r>
            <a:r>
              <a:rPr lang="ko-KR" altLang="en-US" sz="2000" b="1" spc="-20" dirty="0" err="1"/>
              <a:t>홀랜드</a:t>
            </a:r>
            <a:r>
              <a:rPr lang="ko-KR" altLang="en-US" sz="2000" b="1" spc="-20" dirty="0"/>
              <a:t> 흥미 유형에 따른 진로 특성이다</a:t>
            </a:r>
            <a:r>
              <a:rPr lang="en-US" altLang="ko-KR" sz="2000" b="1" spc="-20" dirty="0"/>
              <a:t>. </a:t>
            </a:r>
            <a:r>
              <a:rPr lang="ko-KR" altLang="en-US" sz="2000" b="1" spc="-20" dirty="0"/>
              <a:t>진로 특성에 맞는 직업을 보기에서 찾아 적어 보자</a:t>
            </a:r>
            <a:r>
              <a:rPr lang="en-US" altLang="ko-KR" sz="2000" spc="-20" dirty="0"/>
              <a:t>.(</a:t>
            </a:r>
            <a:r>
              <a:rPr lang="ko-KR" altLang="en-US" sz="2000" spc="-20" dirty="0"/>
              <a:t>교과서 </a:t>
            </a:r>
            <a:r>
              <a:rPr lang="en-US" altLang="ko-KR" sz="2000" spc="-20" dirty="0"/>
              <a:t>22</a:t>
            </a:r>
            <a:r>
              <a:rPr lang="ko-KR" altLang="en-US" sz="2000" spc="-20" dirty="0"/>
              <a:t>쪽 참고</a:t>
            </a:r>
            <a:r>
              <a:rPr lang="en-US" altLang="ko-KR" sz="2000" spc="-2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17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1B70112-755B-208B-CC94-E033544F7C05}"/>
              </a:ext>
            </a:extLst>
          </p:cNvPr>
          <p:cNvSpPr/>
          <p:nvPr/>
        </p:nvSpPr>
        <p:spPr>
          <a:xfrm>
            <a:off x="471844" y="1076733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9" name="모서리가 둥근 직사각형 37">
            <a:extLst>
              <a:ext uri="{FF2B5EF4-FFF2-40B4-BE49-F238E27FC236}">
                <a16:creationId xmlns:a16="http://schemas.microsoft.com/office/drawing/2014/main" id="{9F0E2F43-0772-72E7-C6BE-4E44849DC84B}"/>
              </a:ext>
            </a:extLst>
          </p:cNvPr>
          <p:cNvSpPr/>
          <p:nvPr/>
        </p:nvSpPr>
        <p:spPr bwMode="auto">
          <a:xfrm>
            <a:off x="7236296" y="1645952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2" name="모서리가 둥근 직사각형 36">
            <a:extLst>
              <a:ext uri="{FF2B5EF4-FFF2-40B4-BE49-F238E27FC236}">
                <a16:creationId xmlns:a16="http://schemas.microsoft.com/office/drawing/2014/main" id="{F2A8AAF0-2945-14A1-52AB-8EB76AAE999E}"/>
              </a:ext>
            </a:extLst>
          </p:cNvPr>
          <p:cNvSpPr/>
          <p:nvPr/>
        </p:nvSpPr>
        <p:spPr bwMode="auto">
          <a:xfrm>
            <a:off x="997847" y="2204864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실재형 </a:t>
            </a:r>
            <a:r>
              <a:rPr lang="en-US" altLang="ko-KR" sz="2000" dirty="0">
                <a:solidFill>
                  <a:schemeClr val="tx1"/>
                </a:solidFill>
              </a:rPr>
              <a:t>R&gt;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경찰관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 err="1">
                <a:solidFill>
                  <a:srgbClr val="FF0000"/>
                </a:solidFill>
              </a:rPr>
              <a:t>동물조련사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항공기조종사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조리사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운동선수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3" name="모서리가 둥근 직사각형 36">
            <a:extLst>
              <a:ext uri="{FF2B5EF4-FFF2-40B4-BE49-F238E27FC236}">
                <a16:creationId xmlns:a16="http://schemas.microsoft.com/office/drawing/2014/main" id="{F1A6C729-EBEE-133E-7FC9-3330562FF605}"/>
              </a:ext>
            </a:extLst>
          </p:cNvPr>
          <p:cNvSpPr/>
          <p:nvPr/>
        </p:nvSpPr>
        <p:spPr bwMode="auto">
          <a:xfrm>
            <a:off x="3451403" y="2204864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관습형 </a:t>
            </a:r>
            <a:r>
              <a:rPr lang="en-US" altLang="ko-KR" sz="2000" dirty="0">
                <a:solidFill>
                  <a:schemeClr val="tx1"/>
                </a:solidFill>
              </a:rPr>
              <a:t>C&gt;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사서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세무사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일반공무원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회계사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비서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4" name="모서리가 둥근 직사각형 36">
            <a:extLst>
              <a:ext uri="{FF2B5EF4-FFF2-40B4-BE49-F238E27FC236}">
                <a16:creationId xmlns:a16="http://schemas.microsoft.com/office/drawing/2014/main" id="{11FA14E1-D7DC-6DBC-7EF9-E5B7BC78B5DF}"/>
              </a:ext>
            </a:extLst>
          </p:cNvPr>
          <p:cNvSpPr/>
          <p:nvPr/>
        </p:nvSpPr>
        <p:spPr bwMode="auto">
          <a:xfrm>
            <a:off x="5904959" y="2194835"/>
            <a:ext cx="2248001" cy="1971519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기업형 </a:t>
            </a:r>
            <a:r>
              <a:rPr lang="en-US" altLang="ko-KR" sz="2000" dirty="0">
                <a:solidFill>
                  <a:schemeClr val="tx1"/>
                </a:solidFill>
              </a:rPr>
              <a:t>E&gt;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변호사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기자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 err="1">
                <a:solidFill>
                  <a:srgbClr val="FF0000"/>
                </a:solidFill>
              </a:rPr>
              <a:t>쇼핑호스트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외교관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외환딜러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6" name="모서리가 둥근 직사각형 36">
            <a:extLst>
              <a:ext uri="{FF2B5EF4-FFF2-40B4-BE49-F238E27FC236}">
                <a16:creationId xmlns:a16="http://schemas.microsoft.com/office/drawing/2014/main" id="{E5FC0751-E020-08DF-FA8D-E5F887F7F2CE}"/>
              </a:ext>
            </a:extLst>
          </p:cNvPr>
          <p:cNvSpPr/>
          <p:nvPr/>
        </p:nvSpPr>
        <p:spPr bwMode="auto">
          <a:xfrm>
            <a:off x="5957814" y="4297631"/>
            <a:ext cx="2248001" cy="1925496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사회형  </a:t>
            </a:r>
            <a:r>
              <a:rPr lang="en-US" altLang="ko-KR" sz="2000" dirty="0">
                <a:solidFill>
                  <a:schemeClr val="tx1"/>
                </a:solidFill>
              </a:rPr>
              <a:t>S&gt;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간호사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 err="1">
                <a:solidFill>
                  <a:srgbClr val="FF0000"/>
                </a:solidFill>
              </a:rPr>
              <a:t>항공기객실승무원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사회복지사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교사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상담가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모서리가 둥근 직사각형 36">
            <a:extLst>
              <a:ext uri="{FF2B5EF4-FFF2-40B4-BE49-F238E27FC236}">
                <a16:creationId xmlns:a16="http://schemas.microsoft.com/office/drawing/2014/main" id="{0225DEDF-9376-C3FA-4809-7DDB2BC2C950}"/>
              </a:ext>
            </a:extLst>
          </p:cNvPr>
          <p:cNvSpPr/>
          <p:nvPr/>
        </p:nvSpPr>
        <p:spPr bwMode="auto">
          <a:xfrm>
            <a:off x="3451403" y="4301430"/>
            <a:ext cx="2248001" cy="1925497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예술형 </a:t>
            </a:r>
            <a:r>
              <a:rPr lang="en-US" altLang="ko-KR" sz="2000" dirty="0">
                <a:solidFill>
                  <a:schemeClr val="tx1"/>
                </a:solidFill>
              </a:rPr>
              <a:t>A&gt;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영화 감독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화가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만화가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방송작가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가수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모서리가 둥근 직사각형 36">
            <a:extLst>
              <a:ext uri="{FF2B5EF4-FFF2-40B4-BE49-F238E27FC236}">
                <a16:creationId xmlns:a16="http://schemas.microsoft.com/office/drawing/2014/main" id="{5DFC2765-F756-32D8-98DF-F7587920A749}"/>
              </a:ext>
            </a:extLst>
          </p:cNvPr>
          <p:cNvSpPr/>
          <p:nvPr/>
        </p:nvSpPr>
        <p:spPr bwMode="auto">
          <a:xfrm>
            <a:off x="997847" y="4320068"/>
            <a:ext cx="2248001" cy="1906860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 latinLnBrk="1"/>
            <a:r>
              <a:rPr lang="en-US" altLang="ko-KR" sz="2000" dirty="0">
                <a:solidFill>
                  <a:schemeClr val="tx1"/>
                </a:solidFill>
              </a:rPr>
              <a:t>&lt;</a:t>
            </a:r>
            <a:r>
              <a:rPr lang="ko-KR" altLang="en-US" sz="2000" dirty="0">
                <a:solidFill>
                  <a:schemeClr val="tx1"/>
                </a:solidFill>
              </a:rPr>
              <a:t>탐구형 </a:t>
            </a:r>
            <a:r>
              <a:rPr lang="en-US" altLang="ko-KR" sz="2000" dirty="0">
                <a:solidFill>
                  <a:schemeClr val="tx1"/>
                </a:solidFill>
              </a:rPr>
              <a:t>T&gt;</a:t>
            </a: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심리학자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로봇연구원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물리학자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의사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 latinLnBrk="1"/>
            <a:r>
              <a:rPr lang="ko-KR" altLang="en-US" sz="2000" dirty="0">
                <a:solidFill>
                  <a:srgbClr val="FF0000"/>
                </a:solidFill>
              </a:rPr>
              <a:t>생물학자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AAF796-9818-E86D-3EB4-9D9DC7659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73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B020781-9FCC-F5FC-9126-D5619297E96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9BE08A-114A-5971-0665-C7C85EC21E0F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3_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특성에 맞는 직업 찾기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130CDC9-68D4-CE06-141A-85FE1BCB3157}"/>
              </a:ext>
            </a:extLst>
          </p:cNvPr>
          <p:cNvSpPr txBox="1">
            <a:spLocks/>
          </p:cNvSpPr>
          <p:nvPr/>
        </p:nvSpPr>
        <p:spPr bwMode="auto">
          <a:xfrm>
            <a:off x="611560" y="1003375"/>
            <a:ext cx="81520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</a:t>
            </a:r>
            <a:r>
              <a:rPr lang="en-US" altLang="ko-KR" sz="2000" b="1" spc="-20" dirty="0">
                <a:latin typeface="+mn-ea"/>
              </a:rPr>
              <a:t>1.</a:t>
            </a:r>
            <a:r>
              <a:rPr lang="ko-KR" altLang="en-US" sz="2000" b="1" spc="-20" dirty="0">
                <a:latin typeface="+mn-ea"/>
              </a:rPr>
              <a:t>  자신의 관심 직업과 관심 직업에 필요한 진로 특성을 적어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17</a:t>
            </a:r>
            <a:r>
              <a:rPr lang="ko-KR" altLang="en-US" sz="1600" b="1" dirty="0"/>
              <a:t>쪽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FADC4AF-A68C-4DCC-6C77-2A2BEE0659F7}"/>
              </a:ext>
            </a:extLst>
          </p:cNvPr>
          <p:cNvSpPr/>
          <p:nvPr/>
        </p:nvSpPr>
        <p:spPr>
          <a:xfrm>
            <a:off x="611560" y="1047596"/>
            <a:ext cx="432047" cy="288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11" name="모서리가 둥근 직사각형 36">
            <a:extLst>
              <a:ext uri="{FF2B5EF4-FFF2-40B4-BE49-F238E27FC236}">
                <a16:creationId xmlns:a16="http://schemas.microsoft.com/office/drawing/2014/main" id="{6E489B6F-7239-57C0-9E21-86E38BA78ACD}"/>
              </a:ext>
            </a:extLst>
          </p:cNvPr>
          <p:cNvSpPr/>
          <p:nvPr/>
        </p:nvSpPr>
        <p:spPr bwMode="auto">
          <a:xfrm>
            <a:off x="735066" y="1943269"/>
            <a:ext cx="7126287" cy="3878711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나의 관심 직업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  <a:p>
            <a:pPr algn="just"/>
            <a:r>
              <a:rPr lang="ko-KR" altLang="en-US" sz="2400">
                <a:solidFill>
                  <a:srgbClr val="FF0000"/>
                </a:solidFill>
                <a:latin typeface="YDVYGO32"/>
              </a:rPr>
              <a:t> 로봇 </a:t>
            </a:r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연구원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 </a:t>
            </a:r>
          </a:p>
          <a:p>
            <a:pPr algn="just"/>
            <a:endParaRPr lang="en-US" altLang="ko-KR" sz="2400" dirty="0">
              <a:solidFill>
                <a:srgbClr val="FF0000"/>
              </a:solidFill>
              <a:latin typeface="YDVYGO3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&lt;</a:t>
            </a: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관심 직업에 요구되는 진로 특성</a:t>
            </a:r>
            <a:r>
              <a:rPr lang="en-US" altLang="ko-KR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흥미</a:t>
            </a:r>
            <a:r>
              <a:rPr lang="en-US" altLang="ko-KR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적성</a:t>
            </a:r>
            <a:r>
              <a:rPr lang="en-US" altLang="ko-KR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4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가치관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)&gt;</a:t>
            </a:r>
          </a:p>
          <a:p>
            <a:pPr algn="just"/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 사람들과 협업하는 것을 좋아한다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. </a:t>
            </a:r>
          </a:p>
          <a:p>
            <a:pPr algn="just"/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 논리적으로 생각하고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, </a:t>
            </a:r>
            <a:r>
              <a:rPr lang="ko-KR" altLang="en-US" sz="2400" dirty="0">
                <a:solidFill>
                  <a:srgbClr val="FF0000"/>
                </a:solidFill>
                <a:latin typeface="YDVYGO32"/>
              </a:rPr>
              <a:t>판단한다</a:t>
            </a:r>
            <a:r>
              <a:rPr lang="en-US" altLang="ko-KR" sz="2400" dirty="0">
                <a:solidFill>
                  <a:srgbClr val="FF0000"/>
                </a:solidFill>
                <a:latin typeface="YDVYGO32"/>
              </a:rPr>
              <a:t>.  </a:t>
            </a:r>
          </a:p>
          <a:p>
            <a:pPr algn="just"/>
            <a:endParaRPr lang="en-US" altLang="ko-KR" sz="2400" i="0" u="none" strike="noStrike" baseline="0" dirty="0">
              <a:solidFill>
                <a:srgbClr val="FF0000"/>
              </a:solidFill>
              <a:latin typeface="YDVYGO32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D1282744-1F0E-84B3-26B5-183E50AA31E2}"/>
              </a:ext>
            </a:extLst>
          </p:cNvPr>
          <p:cNvSpPr/>
          <p:nvPr/>
        </p:nvSpPr>
        <p:spPr bwMode="auto">
          <a:xfrm>
            <a:off x="7207733" y="1458127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97081B5-E973-C8A0-2FDC-7DD2FC026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005" y="4559272"/>
            <a:ext cx="1781424" cy="1762371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71281D-3A63-6BE7-0634-759764A25F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954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15B99-275C-7F58-7371-26B3F35A3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E8F01D-6C95-4F97-CD9C-6632C0C76B28}"/>
              </a:ext>
            </a:extLst>
          </p:cNvPr>
          <p:cNvSpPr txBox="1"/>
          <p:nvPr/>
        </p:nvSpPr>
        <p:spPr>
          <a:xfrm>
            <a:off x="323528" y="-28495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77CEC1-0A99-A6B5-C694-8A2ADFA981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5ADEEE-5764-94F4-36F7-BB1396EF799B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9CDCBBD-AAF7-C9FF-EFF4-18FC23C9D175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A881D5B-E1AF-6A59-DC0B-21A7EB70B915}"/>
              </a:ext>
            </a:extLst>
          </p:cNvPr>
          <p:cNvSpPr/>
          <p:nvPr/>
        </p:nvSpPr>
        <p:spPr>
          <a:xfrm>
            <a:off x="234428" y="-21202"/>
            <a:ext cx="91141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8E4F9E-6233-D82A-048C-26F9BB499F43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CEA97B0-0423-1572-7BF0-0E9080EA2F0B}"/>
              </a:ext>
            </a:extLst>
          </p:cNvPr>
          <p:cNvSpPr txBox="1">
            <a:spLocks/>
          </p:cNvSpPr>
          <p:nvPr/>
        </p:nvSpPr>
        <p:spPr bwMode="auto">
          <a:xfrm>
            <a:off x="738850" y="1024695"/>
            <a:ext cx="7967497" cy="134190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solidFill>
                  <a:schemeClr val="tx2"/>
                </a:solidFill>
                <a:latin typeface="+mn-ea"/>
              </a:rPr>
              <a:t>🤖</a:t>
            </a:r>
            <a:r>
              <a:rPr lang="ko-KR" altLang="en-US" sz="2000" b="1" spc="-20" dirty="0">
                <a:latin typeface="+mn-ea"/>
              </a:rPr>
              <a:t>미래 직업이 요구되는 진로 특성을 탐색해 보자</a:t>
            </a:r>
            <a:r>
              <a:rPr lang="en-US" altLang="ko-KR" sz="2000" b="1" spc="-20" dirty="0">
                <a:latin typeface="+mn-ea"/>
              </a:rPr>
              <a:t>.</a:t>
            </a:r>
            <a:endParaRPr lang="en-US" altLang="ko-KR" sz="2000" b="1" i="0" u="none" strike="noStrike" baseline="0" dirty="0">
              <a:latin typeface="+mn-ea"/>
            </a:endParaRPr>
          </a:p>
          <a:p>
            <a:pPr marL="0" indent="0">
              <a:buNone/>
            </a:pPr>
            <a:r>
              <a:rPr lang="ko-KR" altLang="en-US" sz="1800" b="0" i="0" u="none" strike="noStrike" baseline="0" dirty="0">
                <a:latin typeface="YDVYGO34"/>
              </a:rPr>
              <a:t>커리어넷 </a:t>
            </a:r>
            <a:r>
              <a:rPr lang="en-US" altLang="ko-KR" sz="1800" b="0" i="0" u="none" strike="noStrike" baseline="0" dirty="0">
                <a:latin typeface="YDVYGO32"/>
              </a:rPr>
              <a:t>(</a:t>
            </a:r>
            <a:r>
              <a:rPr lang="en-US" altLang="ko-KR" sz="1800" b="0" i="0" u="none" strike="noStrike" baseline="0" dirty="0">
                <a:latin typeface="YDVYGO32"/>
                <a:hlinkClick r:id="rId4"/>
              </a:rPr>
              <a:t>www.career.go.kr</a:t>
            </a:r>
            <a:r>
              <a:rPr lang="en-US" altLang="ko-KR" sz="1800" b="0" i="0" u="none" strike="noStrike" baseline="0" dirty="0">
                <a:latin typeface="YDVYGO32"/>
              </a:rPr>
              <a:t>) → </a:t>
            </a:r>
            <a:r>
              <a:rPr lang="ko-KR" altLang="en-US" sz="1800" b="0" i="0" u="none" strike="noStrike" baseline="0" dirty="0">
                <a:latin typeface="YDVYGO32"/>
              </a:rPr>
              <a:t>직업정보 </a:t>
            </a:r>
            <a:r>
              <a:rPr lang="en-US" altLang="ko-KR" sz="1800" b="0" i="0" u="none" strike="noStrike" baseline="0" dirty="0">
                <a:latin typeface="YDVYGO32"/>
              </a:rPr>
              <a:t>→ </a:t>
            </a:r>
            <a:r>
              <a:rPr lang="ko-KR" altLang="en-US" sz="1800" dirty="0">
                <a:latin typeface="YDVYGO32"/>
              </a:rPr>
              <a:t>직업백과</a:t>
            </a:r>
            <a:r>
              <a:rPr lang="ko-KR" altLang="en-US" sz="1800" b="0" i="0" u="none" strike="noStrike" baseline="0" dirty="0">
                <a:latin typeface="YDVYGO32"/>
              </a:rPr>
              <a:t>     </a:t>
            </a:r>
            <a:r>
              <a:rPr lang="ko-KR" altLang="en-US" sz="1800" b="0" i="0" u="none" strike="noStrike" baseline="0" dirty="0">
                <a:latin typeface="YDVYGO32"/>
                <a:hlinkClick r:id="rId5"/>
              </a:rPr>
              <a:t>🛜</a:t>
            </a:r>
            <a:endParaRPr lang="en-US" altLang="ko-KR" sz="1800" b="0" i="0" u="none" strike="noStrike" baseline="0" dirty="0">
              <a:latin typeface="YDVYGO32"/>
            </a:endParaRPr>
          </a:p>
          <a:p>
            <a:pPr marL="0" indent="0">
              <a:buNone/>
            </a:pPr>
            <a:r>
              <a:rPr lang="ko-KR" altLang="en-US" sz="1800" dirty="0" err="1"/>
              <a:t>임금직업포털</a:t>
            </a:r>
            <a:r>
              <a:rPr lang="ko-KR" altLang="en-US" sz="1800" dirty="0"/>
              <a:t> </a:t>
            </a:r>
            <a:r>
              <a:rPr lang="ko-KR" altLang="en-US" sz="1800" dirty="0" err="1"/>
              <a:t>워크피디아</a:t>
            </a:r>
            <a:r>
              <a:rPr lang="ko-KR" altLang="en-US" sz="1800" dirty="0"/>
              <a:t> </a:t>
            </a:r>
            <a:r>
              <a:rPr lang="en-US" altLang="ko-KR" sz="1800" dirty="0"/>
              <a:t>(https://www.wagework.go.kr)</a:t>
            </a:r>
            <a:r>
              <a:rPr lang="en-US" altLang="ko-KR" sz="1800" dirty="0">
                <a:latin typeface="YDVYGO32"/>
              </a:rPr>
              <a:t> →</a:t>
            </a:r>
            <a:r>
              <a:rPr lang="en-US" altLang="ko-KR" sz="1800" dirty="0"/>
              <a:t> </a:t>
            </a:r>
            <a:r>
              <a:rPr lang="ko-KR" altLang="en-US" sz="1800" dirty="0"/>
              <a:t>직업정보</a:t>
            </a:r>
            <a:r>
              <a:rPr lang="en-US" altLang="ko-KR" sz="1800" dirty="0">
                <a:latin typeface="YDVYGO32"/>
              </a:rPr>
              <a:t> →</a:t>
            </a:r>
            <a:r>
              <a:rPr lang="ko-KR" altLang="en-US" sz="1800" dirty="0"/>
              <a:t> 미래직업세계</a:t>
            </a:r>
            <a:r>
              <a:rPr lang="en-US" altLang="ko-KR" sz="1800" dirty="0">
                <a:latin typeface="YDVYGO32"/>
              </a:rPr>
              <a:t> →</a:t>
            </a:r>
            <a:r>
              <a:rPr lang="ko-KR" altLang="en-US" sz="1800" dirty="0"/>
              <a:t> </a:t>
            </a:r>
            <a:r>
              <a:rPr lang="ko-KR" altLang="en-US" sz="1800"/>
              <a:t>미래직업 찾기　 </a:t>
            </a:r>
            <a:r>
              <a:rPr lang="ko-KR" altLang="en-US" sz="1800" dirty="0">
                <a:latin typeface="YDVYGO32"/>
                <a:hlinkClick r:id="rId6"/>
              </a:rPr>
              <a:t>🛜</a:t>
            </a:r>
            <a:endParaRPr lang="en-US" altLang="ko-KR" sz="18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A079C2-4940-0344-FB3D-B48BFC7419C6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18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0EAD8834-ED7C-DA85-A77D-2979989C1B33}"/>
              </a:ext>
            </a:extLst>
          </p:cNvPr>
          <p:cNvSpPr/>
          <p:nvPr/>
        </p:nvSpPr>
        <p:spPr bwMode="auto">
          <a:xfrm>
            <a:off x="973397" y="3324382"/>
            <a:ext cx="7732950" cy="3142650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로봇공학자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ko-KR" altLang="en-US" b="1" dirty="0"/>
          </a:p>
          <a:p>
            <a:r>
              <a:rPr lang="ko-KR" altLang="en-US" b="1" dirty="0"/>
              <a:t>어떤 일을 하나요</a:t>
            </a:r>
            <a:r>
              <a:rPr lang="en-US" altLang="ko-KR" b="1" dirty="0"/>
              <a:t>?</a:t>
            </a:r>
          </a:p>
          <a:p>
            <a:r>
              <a:rPr lang="ko-KR" altLang="en-US" sz="2000" dirty="0">
                <a:solidFill>
                  <a:srgbClr val="FF0000"/>
                </a:solidFill>
              </a:rPr>
              <a:t>모든 분야에서 사람을 위해 일하는 로봇을 제작한다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/>
          </a:p>
          <a:p>
            <a:r>
              <a:rPr lang="ko-KR" altLang="en-US" b="1" dirty="0"/>
              <a:t>어떤 진로 특성이 필요한가요</a:t>
            </a:r>
            <a:r>
              <a:rPr lang="en-US" altLang="ko-KR" b="1" dirty="0"/>
              <a:t>? (</a:t>
            </a:r>
            <a:r>
              <a:rPr lang="ko-KR" altLang="en-US" b="1" dirty="0"/>
              <a:t>흥미</a:t>
            </a:r>
            <a:r>
              <a:rPr lang="en-US" altLang="ko-KR" b="1" dirty="0"/>
              <a:t>, </a:t>
            </a:r>
            <a:r>
              <a:rPr lang="ko-KR" altLang="en-US" b="1" dirty="0"/>
              <a:t>적성</a:t>
            </a:r>
            <a:r>
              <a:rPr lang="en-US" altLang="ko-KR" b="1" dirty="0"/>
              <a:t>, </a:t>
            </a:r>
            <a:r>
              <a:rPr lang="ko-KR" altLang="en-US" b="1" dirty="0"/>
              <a:t>가치관 등</a:t>
            </a:r>
            <a:r>
              <a:rPr lang="en-US" altLang="ko-KR" b="1" dirty="0"/>
              <a:t>)</a:t>
            </a:r>
            <a:r>
              <a:rPr lang="ko-KR" altLang="en-US" b="1" dirty="0"/>
              <a:t> </a:t>
            </a:r>
            <a:endParaRPr lang="en-US" altLang="ko-KR" b="1" dirty="0"/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무한한 노력과 끈기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창의력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 err="1">
                <a:solidFill>
                  <a:srgbClr val="FF0000"/>
                </a:solidFill>
                <a:latin typeface="+mn-ea"/>
              </a:rPr>
              <a:t>수리논리력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판단력 등이 필요하다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궁금한 것이 많고 탐구하는 것을 즐긴다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 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새로운 기술을 적용하고 실험하는 자세가 필요하다</a:t>
            </a:r>
            <a:r>
              <a:rPr lang="en-US" altLang="ko-KR" sz="2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18181B99-381B-1105-1CE0-C3129F04B254}"/>
              </a:ext>
            </a:extLst>
          </p:cNvPr>
          <p:cNvSpPr/>
          <p:nvPr/>
        </p:nvSpPr>
        <p:spPr bwMode="auto">
          <a:xfrm>
            <a:off x="7885037" y="2829283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B3D53237-D553-F942-0EB9-FFFA977346FA}"/>
              </a:ext>
            </a:extLst>
          </p:cNvPr>
          <p:cNvSpPr txBox="1">
            <a:spLocks/>
          </p:cNvSpPr>
          <p:nvPr/>
        </p:nvSpPr>
        <p:spPr bwMode="auto">
          <a:xfrm>
            <a:off x="738850" y="2410570"/>
            <a:ext cx="7967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spc="-20" dirty="0"/>
              <a:t>  </a:t>
            </a:r>
            <a:r>
              <a:rPr lang="ko-KR" altLang="en-US" sz="2200" b="1" spc="-20" dirty="0"/>
              <a:t>미래 직업 </a:t>
            </a:r>
            <a:r>
              <a:rPr lang="en-US" altLang="ko-KR" sz="2200" b="1" spc="-20" dirty="0"/>
              <a:t>2</a:t>
            </a:r>
            <a:r>
              <a:rPr lang="ko-KR" altLang="en-US" sz="2200" b="1" spc="-20" dirty="0"/>
              <a:t>개를 선택하여 요구되는 진로 특성을 적어 보자</a:t>
            </a:r>
            <a:r>
              <a:rPr lang="en-US" altLang="ko-KR" sz="2000" b="1" spc="-20" dirty="0"/>
              <a:t>.</a:t>
            </a:r>
            <a:endParaRPr lang="en-US" altLang="ko-KR" sz="2000" b="1" i="0" u="none" strike="noStrike" baseline="0" dirty="0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6BC48DD-9BA8-8A7D-13C4-EE268046D2AC}"/>
              </a:ext>
            </a:extLst>
          </p:cNvPr>
          <p:cNvSpPr/>
          <p:nvPr/>
        </p:nvSpPr>
        <p:spPr>
          <a:xfrm>
            <a:off x="738851" y="2447342"/>
            <a:ext cx="432047" cy="2836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6D8EF1-9F8F-EE8D-90F5-9537E3EF2F4B}"/>
              </a:ext>
            </a:extLst>
          </p:cNvPr>
          <p:cNvSpPr txBox="1"/>
          <p:nvPr/>
        </p:nvSpPr>
        <p:spPr>
          <a:xfrm>
            <a:off x="1170898" y="3299978"/>
            <a:ext cx="2893598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 이름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9B1044A-9CFF-7372-81A1-32B4FDDBD5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997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EDD87-323D-C14B-5AF8-5CB17C5BA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724B70-1B24-8E8E-8537-144ECBB66C9C}"/>
              </a:ext>
            </a:extLst>
          </p:cNvPr>
          <p:cNvSpPr txBox="1"/>
          <p:nvPr/>
        </p:nvSpPr>
        <p:spPr>
          <a:xfrm>
            <a:off x="323528" y="-28495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03E24CE-6C0C-9D23-7D1B-CB865CD671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FF946B-0719-CDC7-8005-FB62DFFC5295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90E48D6-5B69-A097-02BB-1996E2616F15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205432-E0A9-1BA4-ADB2-4875C960B9F0}"/>
              </a:ext>
            </a:extLst>
          </p:cNvPr>
          <p:cNvSpPr/>
          <p:nvPr/>
        </p:nvSpPr>
        <p:spPr>
          <a:xfrm>
            <a:off x="234428" y="-21202"/>
            <a:ext cx="91141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8CC7DE-8DFE-1D0E-EF1C-0591A21A9D41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E791AE-0C48-129C-73A3-C7CFE174DB3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18</a:t>
            </a:r>
            <a:r>
              <a:rPr lang="ko-KR" altLang="en-US" sz="1600" b="1" dirty="0"/>
              <a:t>쪽</a:t>
            </a:r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DD908C36-2730-3536-B8DF-545EA19C7E82}"/>
              </a:ext>
            </a:extLst>
          </p:cNvPr>
          <p:cNvSpPr/>
          <p:nvPr/>
        </p:nvSpPr>
        <p:spPr bwMode="auto">
          <a:xfrm>
            <a:off x="7885037" y="1658679"/>
            <a:ext cx="785827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70A16160-0D29-09EF-DF9D-341443133CBE}"/>
              </a:ext>
            </a:extLst>
          </p:cNvPr>
          <p:cNvSpPr txBox="1">
            <a:spLocks/>
          </p:cNvSpPr>
          <p:nvPr/>
        </p:nvSpPr>
        <p:spPr bwMode="auto">
          <a:xfrm>
            <a:off x="738850" y="1139648"/>
            <a:ext cx="79674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en-US" altLang="ko-KR" sz="2000" b="1" spc="-20" dirty="0"/>
              <a:t>  </a:t>
            </a:r>
            <a:r>
              <a:rPr lang="ko-KR" altLang="en-US" sz="2200" b="1" spc="-20" dirty="0"/>
              <a:t>미래 직업 </a:t>
            </a:r>
            <a:r>
              <a:rPr lang="en-US" altLang="ko-KR" sz="2200" b="1" spc="-20" dirty="0"/>
              <a:t>2</a:t>
            </a:r>
            <a:r>
              <a:rPr lang="ko-KR" altLang="en-US" sz="2200" b="1" spc="-20" dirty="0"/>
              <a:t>개를 선택하여 요구되는 진로 특성을 적어 보자</a:t>
            </a:r>
            <a:r>
              <a:rPr lang="en-US" altLang="ko-KR" sz="2000" b="1" spc="-20" dirty="0"/>
              <a:t>.</a:t>
            </a:r>
            <a:endParaRPr lang="en-US" altLang="ko-KR" sz="2000" b="1" i="0" u="none" strike="noStrike" baseline="0" dirty="0">
              <a:latin typeface="+mn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3773AB-E264-7D91-4061-D53458FE0E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1" name="모서리가 둥근 직사각형 36">
            <a:extLst>
              <a:ext uri="{FF2B5EF4-FFF2-40B4-BE49-F238E27FC236}">
                <a16:creationId xmlns:a16="http://schemas.microsoft.com/office/drawing/2014/main" id="{12BF4DB2-7114-071C-11FB-233D53AFBFBE}"/>
              </a:ext>
            </a:extLst>
          </p:cNvPr>
          <p:cNvSpPr/>
          <p:nvPr/>
        </p:nvSpPr>
        <p:spPr bwMode="auto">
          <a:xfrm>
            <a:off x="973397" y="2219673"/>
            <a:ext cx="7697467" cy="3142650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ko-KR" altLang="en-US" sz="2000" dirty="0">
                <a:solidFill>
                  <a:srgbClr val="FF0000"/>
                </a:solidFill>
              </a:rPr>
              <a:t>블록체인 전문가</a:t>
            </a:r>
            <a:endParaRPr lang="en-US" altLang="ko-KR" sz="2000" dirty="0">
              <a:solidFill>
                <a:srgbClr val="FF0000"/>
              </a:solidFill>
            </a:endParaRPr>
          </a:p>
          <a:p>
            <a:endParaRPr lang="ko-KR" altLang="en-US" b="1" dirty="0"/>
          </a:p>
          <a:p>
            <a:r>
              <a:rPr lang="ko-KR" altLang="en-US" b="1" dirty="0"/>
              <a:t>어떤 일을 하나요</a:t>
            </a:r>
            <a:r>
              <a:rPr lang="en-US" altLang="ko-KR" b="1" dirty="0"/>
              <a:t>?</a:t>
            </a:r>
          </a:p>
          <a:p>
            <a:r>
              <a:rPr lang="ko-KR" altLang="en-US" sz="2000" dirty="0">
                <a:solidFill>
                  <a:srgbClr val="FF0000"/>
                </a:solidFill>
              </a:rPr>
              <a:t>정보를 조작할 수 없도록 블록체인 기술을 개발한다</a:t>
            </a:r>
            <a:r>
              <a:rPr lang="en-US" altLang="ko-KR" sz="2000" dirty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/>
          </a:p>
          <a:p>
            <a:r>
              <a:rPr lang="ko-KR" altLang="en-US" b="1" dirty="0"/>
              <a:t>어떤 진로 특성이 필요한가요</a:t>
            </a:r>
            <a:r>
              <a:rPr lang="en-US" altLang="ko-KR" b="1" dirty="0"/>
              <a:t>? (</a:t>
            </a:r>
            <a:r>
              <a:rPr lang="ko-KR" altLang="en-US" b="1" dirty="0"/>
              <a:t>흥미</a:t>
            </a:r>
            <a:r>
              <a:rPr lang="en-US" altLang="ko-KR" b="1" dirty="0"/>
              <a:t>, </a:t>
            </a:r>
            <a:r>
              <a:rPr lang="ko-KR" altLang="en-US" b="1" dirty="0"/>
              <a:t>적성</a:t>
            </a:r>
            <a:r>
              <a:rPr lang="en-US" altLang="ko-KR" b="1" dirty="0"/>
              <a:t>, </a:t>
            </a:r>
            <a:r>
              <a:rPr lang="ko-KR" altLang="en-US" b="1" dirty="0"/>
              <a:t>가치관 등</a:t>
            </a:r>
            <a:r>
              <a:rPr lang="en-US" altLang="ko-KR" b="1" dirty="0"/>
              <a:t>)</a:t>
            </a:r>
            <a:r>
              <a:rPr lang="ko-KR" altLang="en-US" b="1" dirty="0"/>
              <a:t> </a:t>
            </a:r>
            <a:endParaRPr lang="en-US" altLang="ko-KR" b="1" dirty="0"/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체계적이고 논리적으로 사고하는 능력이 필요하다</a:t>
            </a:r>
            <a:r>
              <a:rPr lang="en-US" altLang="ko-KR" sz="2000" dirty="0">
                <a:solidFill>
                  <a:srgbClr val="FF0000"/>
                </a:solidFill>
                <a:latin typeface="+mn-ea"/>
              </a:rPr>
              <a:t>.</a:t>
            </a:r>
          </a:p>
          <a:p>
            <a:r>
              <a:rPr lang="ko-KR" altLang="en-US" sz="2000" dirty="0">
                <a:solidFill>
                  <a:srgbClr val="FF0000"/>
                </a:solidFill>
                <a:latin typeface="+mn-ea"/>
              </a:rPr>
              <a:t>다른 사람을 이끄는 리더십이 필요하다</a:t>
            </a:r>
            <a:r>
              <a:rPr lang="en-US" altLang="ko-KR" sz="2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B625F6-9F5D-1B30-5C99-09B84D15994E}"/>
              </a:ext>
            </a:extLst>
          </p:cNvPr>
          <p:cNvSpPr txBox="1"/>
          <p:nvPr/>
        </p:nvSpPr>
        <p:spPr>
          <a:xfrm>
            <a:off x="1170898" y="2219673"/>
            <a:ext cx="2880321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직업 이름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0EFBF71-3BD6-F407-1A86-BD1CB43AE2DE}"/>
              </a:ext>
            </a:extLst>
          </p:cNvPr>
          <p:cNvSpPr/>
          <p:nvPr/>
        </p:nvSpPr>
        <p:spPr>
          <a:xfrm>
            <a:off x="738851" y="1208949"/>
            <a:ext cx="432047" cy="2476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0 1</a:t>
            </a:r>
            <a:endParaRPr lang="ko-KR" altLang="en-US" sz="2000" b="1" spc="-300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292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B0A65-29A2-CD4E-C72A-7BAD7DE79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67CC9A-92A6-4C07-5993-3CFD668BE7E2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9018639-28F0-4456-AD70-F5C9842EB5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935E55-FA3A-5967-BBE6-22BED1C8B196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6C82F65-989B-860E-D687-74CC2F8D283D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5DAA1-AF02-AC7A-C5AB-EDBF783B453B}"/>
              </a:ext>
            </a:extLst>
          </p:cNvPr>
          <p:cNvSpPr txBox="1"/>
          <p:nvPr/>
        </p:nvSpPr>
        <p:spPr>
          <a:xfrm>
            <a:off x="282143" y="139069"/>
            <a:ext cx="7854936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활동 </a:t>
            </a:r>
            <a:r>
              <a:rPr lang="en-US" altLang="ko-KR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4_ </a:t>
            </a:r>
            <a:r>
              <a:rPr lang="ko-KR" altLang="en-US" sz="2600" b="1" dirty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미래 직업과 진로 특성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34BA31-7B15-0264-F233-FF8F071296A9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18</a:t>
            </a:r>
            <a:r>
              <a:rPr lang="ko-KR" altLang="en-US" sz="1600" b="1" dirty="0"/>
              <a:t>쪽</a:t>
            </a:r>
          </a:p>
        </p:txBody>
      </p:sp>
      <p:sp>
        <p:nvSpPr>
          <p:cNvPr id="9" name="모서리가 둥근 직사각형 36">
            <a:extLst>
              <a:ext uri="{FF2B5EF4-FFF2-40B4-BE49-F238E27FC236}">
                <a16:creationId xmlns:a16="http://schemas.microsoft.com/office/drawing/2014/main" id="{9B52346E-A2BC-B5B8-3C81-0AA78B386306}"/>
              </a:ext>
            </a:extLst>
          </p:cNvPr>
          <p:cNvSpPr/>
          <p:nvPr/>
        </p:nvSpPr>
        <p:spPr bwMode="auto">
          <a:xfrm>
            <a:off x="988040" y="1703800"/>
            <a:ext cx="7149039" cy="1437167"/>
          </a:xfrm>
          <a:prstGeom prst="roundRect">
            <a:avLst>
              <a:gd name="adj" fmla="val 10000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스토리텔링</a:t>
            </a:r>
            <a:r>
              <a:rPr lang="en-US" altLang="ko-KR" dirty="0"/>
              <a:t>	</a:t>
            </a:r>
            <a:r>
              <a:rPr lang="ko-KR" altLang="en-US" dirty="0"/>
              <a:t>유머</a:t>
            </a:r>
            <a:r>
              <a:rPr lang="en-US" altLang="ko-KR" dirty="0"/>
              <a:t>	  </a:t>
            </a:r>
            <a:r>
              <a:rPr lang="ko-KR" altLang="en-US" dirty="0"/>
              <a:t>지도력</a:t>
            </a:r>
            <a:r>
              <a:rPr lang="en-US" altLang="ko-KR" dirty="0"/>
              <a:t>	     </a:t>
            </a:r>
            <a:r>
              <a:rPr lang="ko-KR" altLang="en-US" dirty="0"/>
              <a:t>공감</a:t>
            </a:r>
            <a:r>
              <a:rPr lang="en-US" altLang="ko-KR" dirty="0"/>
              <a:t>	   </a:t>
            </a:r>
            <a:r>
              <a:rPr lang="ko-KR" altLang="en-US" dirty="0"/>
              <a:t>소통 능력</a:t>
            </a:r>
            <a:endParaRPr lang="en-US" altLang="ko-KR" dirty="0"/>
          </a:p>
          <a:p>
            <a:r>
              <a:rPr lang="ko-KR" altLang="en-US" dirty="0"/>
              <a:t>사회적 민감성*</a:t>
            </a:r>
            <a:r>
              <a:rPr lang="en-US" altLang="ko-KR" dirty="0"/>
              <a:t>	</a:t>
            </a:r>
            <a:r>
              <a:rPr lang="ko-KR" altLang="en-US" dirty="0"/>
              <a:t>창의력</a:t>
            </a:r>
            <a:r>
              <a:rPr lang="en-US" altLang="ko-KR" dirty="0"/>
              <a:t>	  </a:t>
            </a:r>
            <a:r>
              <a:rPr lang="ko-KR" altLang="en-US" dirty="0"/>
              <a:t>디지털 문해력</a:t>
            </a:r>
            <a:r>
              <a:rPr lang="en-US" altLang="ko-KR" dirty="0"/>
              <a:t>	   </a:t>
            </a:r>
            <a:r>
              <a:rPr lang="ko-KR" altLang="en-US" dirty="0" err="1"/>
              <a:t>창업가</a:t>
            </a:r>
            <a:r>
              <a:rPr lang="ko-KR" altLang="en-US" dirty="0"/>
              <a:t> 정신</a:t>
            </a:r>
            <a:endParaRPr lang="en-US" altLang="ko-KR" dirty="0"/>
          </a:p>
          <a:p>
            <a:r>
              <a:rPr lang="ko-KR" altLang="en-US" dirty="0"/>
              <a:t>문제 해결 능력</a:t>
            </a:r>
            <a:r>
              <a:rPr lang="en-US" altLang="ko-KR" dirty="0"/>
              <a:t>	</a:t>
            </a:r>
            <a:r>
              <a:rPr lang="ko-KR" altLang="en-US" dirty="0"/>
              <a:t>협업 능력 </a:t>
            </a:r>
            <a:r>
              <a:rPr lang="en-US" altLang="ko-KR" dirty="0"/>
              <a:t>	</a:t>
            </a:r>
            <a:r>
              <a:rPr lang="ko-KR" altLang="en-US" dirty="0"/>
              <a:t>자기 주도적 학습 능력</a:t>
            </a:r>
            <a:endParaRPr lang="en-US" altLang="ko-KR" b="1" dirty="0"/>
          </a:p>
          <a:p>
            <a:r>
              <a:rPr lang="ko-KR" altLang="en-US" b="1" dirty="0"/>
              <a:t> </a:t>
            </a:r>
            <a:endParaRPr lang="en-US" altLang="ko-KR" b="1" dirty="0"/>
          </a:p>
        </p:txBody>
      </p:sp>
      <p:sp>
        <p:nvSpPr>
          <p:cNvPr id="13" name="모서리가 둥근 직사각형 37">
            <a:extLst>
              <a:ext uri="{FF2B5EF4-FFF2-40B4-BE49-F238E27FC236}">
                <a16:creationId xmlns:a16="http://schemas.microsoft.com/office/drawing/2014/main" id="{1EF9AD04-43A9-FBD1-C1F7-690B045730AB}"/>
              </a:ext>
            </a:extLst>
          </p:cNvPr>
          <p:cNvSpPr/>
          <p:nvPr/>
        </p:nvSpPr>
        <p:spPr bwMode="auto">
          <a:xfrm>
            <a:off x="8137079" y="3287068"/>
            <a:ext cx="736984" cy="428628"/>
          </a:xfrm>
          <a:prstGeom prst="roundRect">
            <a:avLst>
              <a:gd name="adj" fmla="val 0"/>
            </a:avLst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10DAFE90-6EB0-E4D6-0E9C-E1A9F8E59424}"/>
              </a:ext>
            </a:extLst>
          </p:cNvPr>
          <p:cNvSpPr txBox="1">
            <a:spLocks/>
          </p:cNvSpPr>
          <p:nvPr/>
        </p:nvSpPr>
        <p:spPr bwMode="auto">
          <a:xfrm>
            <a:off x="906566" y="1029330"/>
            <a:ext cx="79674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</a:t>
            </a:r>
            <a:r>
              <a:rPr lang="en-US" altLang="ko-KR" sz="2000" b="0" i="0" u="none" strike="noStrike" baseline="0" dirty="0">
                <a:solidFill>
                  <a:srgbClr val="FFFFFF"/>
                </a:solidFill>
                <a:latin typeface="YDVYGO35"/>
              </a:rPr>
              <a:t>3</a:t>
            </a:r>
            <a:r>
              <a:rPr lang="ko-KR" altLang="en-US" sz="2000" b="1" spc="-150" dirty="0"/>
              <a:t>보기에서 자신의 꿈을 이루기 위해 필요한 능력과 그 이유를 적어 보자</a:t>
            </a:r>
            <a:r>
              <a:rPr lang="en-US" altLang="ko-KR" sz="2000" b="1" spc="-150" dirty="0"/>
              <a:t>.</a:t>
            </a:r>
            <a:endParaRPr lang="en-US" altLang="ko-KR" sz="2000" b="1" i="0" u="none" strike="noStrike" spc="-150" baseline="0" dirty="0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2100875-8929-710A-C68C-E2EDAC072745}"/>
              </a:ext>
            </a:extLst>
          </p:cNvPr>
          <p:cNvSpPr/>
          <p:nvPr/>
        </p:nvSpPr>
        <p:spPr>
          <a:xfrm>
            <a:off x="720359" y="1087791"/>
            <a:ext cx="432047" cy="2836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spc="-300" dirty="0">
                <a:effectLst/>
                <a:latin typeface="+mn-ea"/>
              </a:rPr>
              <a:t>0 2</a:t>
            </a:r>
            <a:endParaRPr lang="ko-KR" altLang="en-US" sz="2000" b="1" spc="-300" dirty="0">
              <a:effectLst/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798B0C-D7E9-2E4D-2AC9-EDE9A92384F5}"/>
              </a:ext>
            </a:extLst>
          </p:cNvPr>
          <p:cNvSpPr txBox="1"/>
          <p:nvPr/>
        </p:nvSpPr>
        <p:spPr>
          <a:xfrm>
            <a:off x="1329290" y="1667645"/>
            <a:ext cx="2880321" cy="380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&lt;</a:t>
            </a:r>
            <a:r>
              <a:rPr lang="ko-KR" altLang="en-US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보기</a:t>
            </a:r>
            <a:r>
              <a:rPr lang="en-US" altLang="ko-KR" sz="18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712DC3A-FA5C-1A0A-1499-FEBFA73EE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816786"/>
              </p:ext>
            </p:extLst>
          </p:nvPr>
        </p:nvGraphicFramePr>
        <p:xfrm>
          <a:off x="988039" y="3836718"/>
          <a:ext cx="7912560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852">
                  <a:extLst>
                    <a:ext uri="{9D8B030D-6E8A-4147-A177-3AD203B41FA5}">
                      <a16:colId xmlns:a16="http://schemas.microsoft.com/office/drawing/2014/main" val="2150106985"/>
                    </a:ext>
                  </a:extLst>
                </a:gridCol>
                <a:gridCol w="1945172">
                  <a:extLst>
                    <a:ext uri="{9D8B030D-6E8A-4147-A177-3AD203B41FA5}">
                      <a16:colId xmlns:a16="http://schemas.microsoft.com/office/drawing/2014/main" val="2033883551"/>
                    </a:ext>
                  </a:extLst>
                </a:gridCol>
                <a:gridCol w="3850536">
                  <a:extLst>
                    <a:ext uri="{9D8B030D-6E8A-4147-A177-3AD203B41FA5}">
                      <a16:colId xmlns:a16="http://schemas.microsoft.com/office/drawing/2014/main" val="1495015293"/>
                    </a:ext>
                  </a:extLst>
                </a:gridCol>
              </a:tblGrid>
              <a:tr h="3813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희망 직업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필요한 능력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이유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4320004"/>
                  </a:ext>
                </a:extLst>
              </a:tr>
              <a:tr h="177889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교사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디지털 문해력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미래의 교사는 컴퓨터나 인공지능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(AI)</a:t>
                      </a:r>
                      <a:r>
                        <a:rPr lang="ko-KR" alt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과의 협업이 필요하기 때문이다</a:t>
                      </a:r>
                      <a:r>
                        <a:rPr lang="en-US" altLang="ko-KR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654338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10487A-42E7-79A6-8250-69F271323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ADEA7E-BCAB-6313-375E-BAFE105E4C03}"/>
              </a:ext>
            </a:extLst>
          </p:cNvPr>
          <p:cNvSpPr txBox="1">
            <a:spLocks/>
          </p:cNvSpPr>
          <p:nvPr/>
        </p:nvSpPr>
        <p:spPr bwMode="auto">
          <a:xfrm>
            <a:off x="961791" y="4565570"/>
            <a:ext cx="2088232" cy="48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항공우주공학자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A425D83-BA46-46F6-FC53-291B30EE197C}"/>
              </a:ext>
            </a:extLst>
          </p:cNvPr>
          <p:cNvSpPr txBox="1">
            <a:spLocks/>
          </p:cNvSpPr>
          <p:nvPr/>
        </p:nvSpPr>
        <p:spPr bwMode="auto">
          <a:xfrm>
            <a:off x="3149805" y="4565570"/>
            <a:ext cx="1569054" cy="48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50000"/>
              </a:lnSpc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창의력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110ACD0A-2EF2-FFBB-8609-118BF38FE4C6}"/>
              </a:ext>
            </a:extLst>
          </p:cNvPr>
          <p:cNvSpPr txBox="1">
            <a:spLocks/>
          </p:cNvSpPr>
          <p:nvPr/>
        </p:nvSpPr>
        <p:spPr bwMode="auto">
          <a:xfrm>
            <a:off x="5091178" y="4806630"/>
            <a:ext cx="35092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None/>
            </a:pPr>
            <a:r>
              <a:rPr lang="ko-KR" altLang="en-US" sz="2000" kern="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새롭고 신비한 것을 좋아하고 탐구하는 자세가 바탕이 되어야 하므로</a:t>
            </a:r>
          </a:p>
        </p:txBody>
      </p:sp>
    </p:spTree>
    <p:extLst>
      <p:ext uri="{BB962C8B-B14F-4D97-AF65-F5344CB8AC3E}">
        <p14:creationId xmlns:p14="http://schemas.microsoft.com/office/powerpoint/2010/main" val="38129342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DBAB3-0402-8E4E-5E0A-8875B4DAB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628F95-9AD1-59F8-A575-5DE505CCC74A}"/>
              </a:ext>
            </a:extLst>
          </p:cNvPr>
          <p:cNvSpPr txBox="1"/>
          <p:nvPr/>
        </p:nvSpPr>
        <p:spPr>
          <a:xfrm>
            <a:off x="243401" y="0"/>
            <a:ext cx="902504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0E3C4C9-7122-1903-BC7D-A72206497D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46A9F5-C648-7174-012E-081861939B09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025578E-83BC-312C-778D-F67F1B250CBC}"/>
              </a:ext>
            </a:extLst>
          </p:cNvPr>
          <p:cNvSpPr/>
          <p:nvPr/>
        </p:nvSpPr>
        <p:spPr>
          <a:xfrm>
            <a:off x="230349" y="0"/>
            <a:ext cx="9025040" cy="791637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69D0E2-290E-00B7-D70B-2A5EE704FA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8DEA62-6476-DFD1-89DA-E7CCA6F29218}"/>
              </a:ext>
            </a:extLst>
          </p:cNvPr>
          <p:cNvSpPr txBox="1"/>
          <p:nvPr/>
        </p:nvSpPr>
        <p:spPr>
          <a:xfrm>
            <a:off x="4413425" y="311147"/>
            <a:ext cx="4841964" cy="474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</a:pP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제목을 클릭하면 영상을 볼 수 있습니다</a:t>
            </a:r>
            <a:r>
              <a:rPr lang="en-US" altLang="ko-KR" sz="1800" kern="0" spc="0" dirty="0">
                <a:solidFill>
                  <a:srgbClr val="0000F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50A1FD9-76DA-68A9-2E18-0104A91FEA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734994"/>
              </p:ext>
            </p:extLst>
          </p:nvPr>
        </p:nvGraphicFramePr>
        <p:xfrm>
          <a:off x="671221" y="1363481"/>
          <a:ext cx="8169400" cy="4917891"/>
        </p:xfrm>
        <a:graphic>
          <a:graphicData uri="http://schemas.openxmlformats.org/drawingml/2006/table">
            <a:tbl>
              <a:tblPr/>
              <a:tblGrid>
                <a:gridCol w="593027">
                  <a:extLst>
                    <a:ext uri="{9D8B030D-6E8A-4147-A177-3AD203B41FA5}">
                      <a16:colId xmlns:a16="http://schemas.microsoft.com/office/drawing/2014/main" val="182983820"/>
                    </a:ext>
                  </a:extLst>
                </a:gridCol>
                <a:gridCol w="978005">
                  <a:extLst>
                    <a:ext uri="{9D8B030D-6E8A-4147-A177-3AD203B41FA5}">
                      <a16:colId xmlns:a16="http://schemas.microsoft.com/office/drawing/2014/main" val="367356567"/>
                    </a:ext>
                  </a:extLst>
                </a:gridCol>
                <a:gridCol w="2101439">
                  <a:extLst>
                    <a:ext uri="{9D8B030D-6E8A-4147-A177-3AD203B41FA5}">
                      <a16:colId xmlns:a16="http://schemas.microsoft.com/office/drawing/2014/main" val="3907417768"/>
                    </a:ext>
                  </a:extLst>
                </a:gridCol>
                <a:gridCol w="2308809">
                  <a:extLst>
                    <a:ext uri="{9D8B030D-6E8A-4147-A177-3AD203B41FA5}">
                      <a16:colId xmlns:a16="http://schemas.microsoft.com/office/drawing/2014/main" val="2528454716"/>
                    </a:ext>
                  </a:extLst>
                </a:gridCol>
                <a:gridCol w="1531412">
                  <a:extLst>
                    <a:ext uri="{9D8B030D-6E8A-4147-A177-3AD203B41FA5}">
                      <a16:colId xmlns:a16="http://schemas.microsoft.com/office/drawing/2014/main" val="3982446833"/>
                    </a:ext>
                  </a:extLst>
                </a:gridCol>
                <a:gridCol w="656708">
                  <a:extLst>
                    <a:ext uri="{9D8B030D-6E8A-4147-A177-3AD203B41FA5}">
                      <a16:colId xmlns:a16="http://schemas.microsoft.com/office/drawing/2014/main" val="3068434749"/>
                    </a:ext>
                  </a:extLst>
                </a:gridCol>
              </a:tblGrid>
              <a:tr h="2450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소단원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교과서 쪽수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위치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출처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영상 시간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464962"/>
                  </a:ext>
                </a:extLst>
              </a:tr>
              <a:tr h="597618">
                <a:tc rowSpan="7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01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진로와 직업의 의미를 알아볼까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?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/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생각열기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[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진로교육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]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일과 직업의 의미와 가치 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- 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5"/>
                        </a:rPr>
                        <a:t>직업 빙고 게임 댓글 놀이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일과 직업의 의미와 가치를 소개하는 영상이다</a:t>
                      </a:r>
                      <a:r>
                        <a:rPr lang="en-US" altLang="ko-KR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900" u="sng" kern="0" spc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YDVYGO32"/>
                          <a:ea typeface="YDVYGO32"/>
                          <a:hlinkClick r:id="rId6"/>
                        </a:rPr>
                        <a:t>https://youtu.be/eCZVvtT7svM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YDVYGO32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03:02</a:t>
                      </a:r>
                      <a:endParaRPr 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660562"/>
                  </a:ext>
                </a:extLst>
              </a:tr>
              <a:tr h="5568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 dirty="0">
                        <a:effectLst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 err="1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자기회사옷사지말라고광고하는</a:t>
                      </a:r>
                      <a:r>
                        <a:rPr lang="ko-KR" altLang="en-US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 아웃도어 브랜드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,</a:t>
                      </a:r>
                      <a:r>
                        <a:rPr lang="ko-KR" altLang="en-US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7"/>
                        </a:rPr>
                        <a:t>파타고니아의 역사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파타고니아 창업주 이본 </a:t>
                      </a:r>
                      <a:r>
                        <a:rPr lang="ko-KR" altLang="en-US" sz="900" kern="0" spc="0" dirty="0" err="1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쉬나드의</a:t>
                      </a:r>
                      <a:r>
                        <a:rPr lang="ko-KR" alt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가치관을 통해</a:t>
                      </a:r>
                      <a:r>
                        <a:rPr lang="en-US" altLang="ko-KR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진로와 직업을 생각해 볼 수 있는 영상이다</a:t>
                      </a:r>
                      <a:r>
                        <a:rPr lang="en-US" altLang="ko-KR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 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8"/>
                        </a:rPr>
                        <a:t>https://youtu.be/OjNpZxSEcaI</a:t>
                      </a:r>
                      <a:endParaRPr lang="en-US" sz="900" kern="0" spc="0" dirty="0">
                        <a:solidFill>
                          <a:srgbClr val="211D1E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 dirty="0">
                          <a:solidFill>
                            <a:srgbClr val="211D1E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11:48 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807469"/>
                  </a:ext>
                </a:extLst>
              </a:tr>
              <a:tr h="3277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일이란 무엇인가</a:t>
                      </a:r>
                      <a:r>
                        <a:rPr lang="en-US" altLang="ko-KR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9"/>
                        </a:rPr>
                        <a:t>?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일의 의미와 변화 과정에 대해 설명하는 내용이다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0"/>
                        </a:rPr>
                        <a:t>https://www.youtube.com/watch?v=xXH1XTmybMk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02:40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558468"/>
                  </a:ext>
                </a:extLst>
              </a:tr>
              <a:tr h="8174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좋아하는 일 </a:t>
                      </a:r>
                      <a:r>
                        <a:rPr lang="en-US" altLang="ko-KR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&amp;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1"/>
                        </a:rPr>
                        <a:t>잘하는 일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좋아하는 일을 해야 하는지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잘하는 일을 해야 하는지에 대해 사람들의 생각을 들어본다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</a:p>
                    <a:p>
                      <a:pPr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2"/>
                        </a:rPr>
                        <a:t>https://www.youtube.com/watch?v=NyypyLjsa_k</a:t>
                      </a:r>
                    </a:p>
                    <a:p>
                      <a:pPr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03:02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4898341"/>
                  </a:ext>
                </a:extLst>
              </a:tr>
              <a:tr h="6542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일의 </a:t>
                      </a:r>
                      <a:r>
                        <a:rPr lang="ko-KR" altLang="en-US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의미는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스스로 부여하는 </a:t>
                      </a:r>
                      <a:r>
                        <a:rPr lang="ko-KR" altLang="en-US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것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스스로 일에 의미를 부여하는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잡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크래프팅을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 알아본다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3"/>
                        </a:rPr>
                        <a:t>https://youtu.be/zL5u14SDl7k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06:03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644548"/>
                  </a:ext>
                </a:extLst>
              </a:tr>
              <a:tr h="8174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900">
                        <a:effectLst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80008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인생에서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4"/>
                        </a:rPr>
                        <a:t>직업의 의미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우리는 왜 직업을 가지고 일을 해야 하는지 소개한다</a:t>
                      </a:r>
                      <a:r>
                        <a:rPr lang="en-US" altLang="ko-KR" sz="900" kern="0" spc="-4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>
                          <a:hlinkClick r:id="rId15"/>
                        </a:rPr>
                        <a:t>https://www.youtube.com/watch?v=M9alsNwEELA</a:t>
                      </a:r>
                      <a:endParaRPr lang="en-US" altLang="ko-KR" sz="900"/>
                    </a:p>
                    <a:p>
                      <a:pPr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09:01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 marL="61216" marR="61216" marT="30608" marB="306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0417570"/>
                  </a:ext>
                </a:extLst>
              </a:tr>
              <a:tr h="5143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쪽 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진로 톡톡</a:t>
                      </a: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항공우주공학전공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..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근데변호사</a:t>
                      </a:r>
                      <a:r>
                        <a:rPr lang="ko-KR" altLang="en-US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 자격을 가진</a:t>
                      </a:r>
                      <a:r>
                        <a:rPr lang="en-US" altLang="ko-KR" sz="900" u="sng" kern="0" spc="0" dirty="0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..</a:t>
                      </a:r>
                      <a:r>
                        <a:rPr lang="ko-KR" altLang="en-US" sz="900" u="sng" kern="0" spc="0" dirty="0" err="1">
                          <a:solidFill>
                            <a:srgbClr val="800080"/>
                          </a:solidFill>
                          <a:effectLst/>
                          <a:uFill>
                            <a:solidFill>
                              <a:srgbClr val="800080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오승훈아나운서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항공우주공학을 전공하고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변호사 자격까지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...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아나운서 오승훈의 이야기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en-US" sz="900" u="sng" kern="0" spc="0" dirty="0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hlinkClick r:id="rId16"/>
                        </a:rPr>
                        <a:t>https://youtu.be/NBeYxQXxQFQ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sz="9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12:48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3361" marR="43361" marT="11988" marB="119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47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953393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-6943"/>
            <a:ext cx="891921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611560" y="2438605"/>
            <a:ext cx="8208912" cy="54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ko-KR" altLang="en-US" sz="25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500" b="1" spc="-150" dirty="0">
              <a:latin typeface="+mn-ea"/>
              <a:ea typeface="문체부 제목 돋음체" panose="020B0609000101010101" pitchFamily="49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95BE36-19E6-E644-AA33-F9167CFF578E}"/>
              </a:ext>
            </a:extLst>
          </p:cNvPr>
          <p:cNvSpPr txBox="1"/>
          <p:nvPr/>
        </p:nvSpPr>
        <p:spPr>
          <a:xfrm>
            <a:off x="4036090" y="4590965"/>
            <a:ext cx="532859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단원이 끝났습니다</a:t>
            </a:r>
            <a:r>
              <a:rPr lang="en-US" altLang="ko-KR" sz="4000" b="1" dirty="0">
                <a:gradFill flip="none" rotWithShape="1">
                  <a:gsLst>
                    <a:gs pos="0">
                      <a:srgbClr val="92D050"/>
                    </a:gs>
                    <a:gs pos="50000">
                      <a:srgbClr val="FFC000"/>
                    </a:gs>
                    <a:gs pos="100000">
                      <a:srgbClr val="00B0F0"/>
                    </a:gs>
                  </a:gsLst>
                  <a:lin ang="27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</a:rPr>
              <a:t>.</a:t>
            </a:r>
            <a:endParaRPr lang="ko-KR" altLang="en-US" sz="4800" b="1" dirty="0">
              <a:gradFill flip="none" rotWithShape="1">
                <a:gsLst>
                  <a:gs pos="0">
                    <a:srgbClr val="92D050"/>
                  </a:gs>
                  <a:gs pos="50000">
                    <a:srgbClr val="FFC000"/>
                  </a:gs>
                  <a:gs pos="100000">
                    <a:srgbClr val="00B0F0"/>
                  </a:gs>
                </a:gsLst>
                <a:lin ang="27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38E5DC3-E2CE-4860-97B9-16EDA1596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4067028"/>
            <a:ext cx="2048161" cy="1876687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91A5A3-9125-F1B7-1DB0-F77A57136D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3983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E815E83-7C4E-9B2A-C7E3-74DAB84B3BCE}"/>
              </a:ext>
            </a:extLst>
          </p:cNvPr>
          <p:cNvSpPr txBox="1"/>
          <p:nvPr/>
        </p:nvSpPr>
        <p:spPr>
          <a:xfrm>
            <a:off x="270357" y="797599"/>
            <a:ext cx="8855968" cy="59492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6E7FDA-0304-B003-158E-E1E7FC4FA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1" y="7020107"/>
            <a:ext cx="245455" cy="245455"/>
          </a:xfrm>
          <a:prstGeom prst="rect">
            <a:avLst/>
          </a:prstGeom>
        </p:spPr>
      </p:pic>
      <p:pic>
        <p:nvPicPr>
          <p:cNvPr id="14" name="그림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CBFDFF-57D6-F817-A4E2-1A7DB37C0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3" y="7005822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166AC7-C5BE-84BA-5243-FD9073AE8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017" y="7005822"/>
            <a:ext cx="270000" cy="2700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4" y="7099678"/>
            <a:ext cx="1736541" cy="190370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2C5E3585-3052-3329-0D48-3F10864FF4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784" y="7127062"/>
            <a:ext cx="1736541" cy="190370"/>
          </a:xfrm>
          <a:prstGeom prst="rect">
            <a:avLst/>
          </a:prstGeom>
        </p:spPr>
      </p:pic>
      <p:sp>
        <p:nvSpPr>
          <p:cNvPr id="62" name="모서리가 둥근 직사각형 61">
            <a:hlinkClick r:id="rId6" action="ppaction://hlinksldjump"/>
          </p:cNvPr>
          <p:cNvSpPr/>
          <p:nvPr/>
        </p:nvSpPr>
        <p:spPr>
          <a:xfrm>
            <a:off x="2718741" y="1511072"/>
            <a:ext cx="5580000" cy="468000"/>
          </a:xfrm>
          <a:prstGeom prst="roundRect">
            <a:avLst>
              <a:gd name="adj" fmla="val 11687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일과 직업의 가치 알아보기</a:t>
            </a:r>
          </a:p>
        </p:txBody>
      </p:sp>
      <p:sp>
        <p:nvSpPr>
          <p:cNvPr id="63" name="모서리가 둥근 직사각형 62">
            <a:hlinkClick r:id="" action="ppaction://noaction"/>
          </p:cNvPr>
          <p:cNvSpPr/>
          <p:nvPr/>
        </p:nvSpPr>
        <p:spPr>
          <a:xfrm>
            <a:off x="2718741" y="2090466"/>
            <a:ext cx="5580000" cy="468000"/>
          </a:xfrm>
          <a:prstGeom prst="roundRect">
            <a:avLst>
              <a:gd name="adj" fmla="val 8698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rtlCol="0" anchor="ctr"/>
          <a:lstStyle/>
          <a:p>
            <a:r>
              <a:rPr lang="ko-KR" altLang="en-US" sz="17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진로와 직업</a:t>
            </a:r>
          </a:p>
        </p:txBody>
      </p:sp>
      <p:sp>
        <p:nvSpPr>
          <p:cNvPr id="64" name="모서리가 둥근 직사각형 63">
            <a:hlinkClick r:id="" action="ppaction://noaction"/>
          </p:cNvPr>
          <p:cNvSpPr/>
          <p:nvPr/>
        </p:nvSpPr>
        <p:spPr>
          <a:xfrm>
            <a:off x="2718741" y="2639068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rgbClr val="4BACC6">
                  <a:tint val="66000"/>
                  <a:satMod val="160000"/>
                </a:srgbClr>
              </a:gs>
              <a:gs pos="50000">
                <a:srgbClr val="4BACC6">
                  <a:tint val="44500"/>
                  <a:satMod val="160000"/>
                </a:srgbClr>
              </a:gs>
              <a:gs pos="100000">
                <a:srgbClr val="4BACC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4BACC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나에게 직업은 무엇인가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그 이유는</a:t>
            </a:r>
            <a:r>
              <a:rPr lang="en-US" altLang="ko-KR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?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 </a:t>
            </a:r>
          </a:p>
        </p:txBody>
      </p:sp>
      <p:sp>
        <p:nvSpPr>
          <p:cNvPr id="65" name="모서리가 둥근 직사각형 64">
            <a:hlinkClick r:id="" action="ppaction://noaction"/>
          </p:cNvPr>
          <p:cNvSpPr/>
          <p:nvPr/>
        </p:nvSpPr>
        <p:spPr>
          <a:xfrm>
            <a:off x="2718741" y="3741601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0" i="0" u="none" strike="noStrike" baseline="0" dirty="0">
                <a:latin typeface="+mn-ea"/>
              </a:rPr>
              <a:t>직업의 의미 알아보기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6" name="모서리가 둥근 직사각형 65">
            <a:hlinkClick r:id="" action="ppaction://noaction"/>
          </p:cNvPr>
          <p:cNvSpPr/>
          <p:nvPr/>
        </p:nvSpPr>
        <p:spPr>
          <a:xfrm>
            <a:off x="2718741" y="4309034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0" i="0" u="none" strike="noStrike" baseline="0" dirty="0">
                <a:latin typeface="OTGureumGothicB"/>
              </a:rPr>
              <a:t>다양한 직업인의 진로 특성 찾기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7" name="모서리가 둥근 직사각형 66">
            <a:hlinkClick r:id="" action="ppaction://noaction"/>
          </p:cNvPr>
          <p:cNvSpPr/>
          <p:nvPr/>
        </p:nvSpPr>
        <p:spPr>
          <a:xfrm>
            <a:off x="2718741" y="4895746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1800" b="0" i="0" u="none" strike="noStrike" baseline="0" dirty="0">
                <a:latin typeface="OTGureumGothicB"/>
              </a:rPr>
              <a:t>진로 특성에 맞는 직업 찾기</a:t>
            </a:r>
            <a:endParaRPr lang="ko-KR" altLang="en-US" sz="2000" b="1" dirty="0">
              <a:solidFill>
                <a:schemeClr val="tx1"/>
              </a:solidFill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  <p:sp>
        <p:nvSpPr>
          <p:cNvPr id="68" name="모서리가 둥근 직사각형 67">
            <a:hlinkClick r:id="" action="ppaction://noaction"/>
          </p:cNvPr>
          <p:cNvSpPr/>
          <p:nvPr/>
        </p:nvSpPr>
        <p:spPr>
          <a:xfrm>
            <a:off x="2718741" y="5479169"/>
            <a:ext cx="5580000" cy="468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just"/>
            <a:r>
              <a:rPr lang="ko-KR" altLang="en-US" sz="20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 </a:t>
            </a:r>
            <a:r>
              <a:rPr lang="ko-KR" altLang="en-US" sz="1800" b="0" i="0" u="none" strike="noStrike" baseline="0" dirty="0">
                <a:latin typeface="+mn-ea"/>
              </a:rPr>
              <a:t>미래 직업과 진로 특성</a:t>
            </a:r>
            <a:endParaRPr lang="ko-KR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모서리가 둥근 직사각형 68">
            <a:hlinkClick r:id="rId6" action="ppaction://hlinksldjump"/>
          </p:cNvPr>
          <p:cNvSpPr/>
          <p:nvPr/>
        </p:nvSpPr>
        <p:spPr>
          <a:xfrm>
            <a:off x="2718741" y="947327"/>
            <a:ext cx="5580000" cy="468000"/>
          </a:xfrm>
          <a:prstGeom prst="roundRect">
            <a:avLst>
              <a:gd name="adj" fmla="val 116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marL="179388" indent="-179388"/>
            <a:r>
              <a:rPr lang="ko-KR" altLang="en-US" sz="2800" b="1" dirty="0">
                <a:solidFill>
                  <a:schemeClr val="tx1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  </a:t>
            </a:r>
            <a:r>
              <a:rPr lang="ko-KR" altLang="en-US" sz="2000" b="1" dirty="0">
                <a:solidFill>
                  <a:schemeClr val="tx1"/>
                </a:solidFill>
                <a:latin typeface="HY그래픽M" panose="02030600000101010101" pitchFamily="18" charset="-127"/>
                <a:ea typeface="HY그래픽M" panose="02030600000101010101" pitchFamily="18" charset="-127"/>
              </a:rPr>
              <a:t>단원의 학습 목표 알아보기</a:t>
            </a:r>
          </a:p>
        </p:txBody>
      </p:sp>
      <p:sp>
        <p:nvSpPr>
          <p:cNvPr id="70" name="모서리가 둥근 직사각형 36">
            <a:hlinkClick r:id="rId6" action="ppaction://hlinksldjump"/>
          </p:cNvPr>
          <p:cNvSpPr/>
          <p:nvPr/>
        </p:nvSpPr>
        <p:spPr bwMode="auto">
          <a:xfrm>
            <a:off x="898449" y="908720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000" b="1" dirty="0">
                <a:latin typeface="+mj-lt"/>
                <a:ea typeface="HY목각파임B" panose="02030600000101010101" pitchFamily="18" charset="-127"/>
              </a:rPr>
              <a:t>학습 목표</a:t>
            </a:r>
          </a:p>
        </p:txBody>
      </p:sp>
      <p:sp>
        <p:nvSpPr>
          <p:cNvPr id="72" name="모서리가 둥근 직사각형 33">
            <a:hlinkClick r:id="" action="ppaction://noaction"/>
          </p:cNvPr>
          <p:cNvSpPr/>
          <p:nvPr/>
        </p:nvSpPr>
        <p:spPr bwMode="auto">
          <a:xfrm>
            <a:off x="898449" y="2060848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본문</a:t>
            </a:r>
            <a:endParaRPr lang="en-US" altLang="ko-KR" sz="20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3" name="모서리가 둥근 직사각형 36">
            <a:hlinkClick r:id="" action="ppaction://noaction"/>
          </p:cNvPr>
          <p:cNvSpPr/>
          <p:nvPr/>
        </p:nvSpPr>
        <p:spPr bwMode="auto">
          <a:xfrm>
            <a:off x="898449" y="2607634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rgbClr val="4BACC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키우기</a:t>
            </a:r>
          </a:p>
        </p:txBody>
      </p:sp>
      <p:sp>
        <p:nvSpPr>
          <p:cNvPr id="74" name="모서리가 둥근 직사각형 36">
            <a:hlinkClick r:id="" action="ppaction://noaction"/>
          </p:cNvPr>
          <p:cNvSpPr/>
          <p:nvPr/>
        </p:nvSpPr>
        <p:spPr bwMode="auto">
          <a:xfrm>
            <a:off x="898449" y="3706914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1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5" name="모서리가 둥근 직사각형 36">
            <a:hlinkClick r:id="" action="ppaction://noaction"/>
          </p:cNvPr>
          <p:cNvSpPr/>
          <p:nvPr/>
        </p:nvSpPr>
        <p:spPr bwMode="auto">
          <a:xfrm>
            <a:off x="898449" y="4282978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2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6" name="모서리가 둥근 직사각형 36">
            <a:hlinkClick r:id="" action="ppaction://noaction"/>
          </p:cNvPr>
          <p:cNvSpPr/>
          <p:nvPr/>
        </p:nvSpPr>
        <p:spPr bwMode="auto">
          <a:xfrm>
            <a:off x="898449" y="4859042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3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77" name="모서리가 둥근 직사각형 76">
            <a:hlinkClick r:id="" action="ppaction://noaction"/>
          </p:cNvPr>
          <p:cNvSpPr/>
          <p:nvPr/>
        </p:nvSpPr>
        <p:spPr bwMode="auto">
          <a:xfrm>
            <a:off x="898449" y="5435106"/>
            <a:ext cx="1980000" cy="468000"/>
          </a:xfrm>
          <a:prstGeom prst="roundRect">
            <a:avLst>
              <a:gd name="adj" fmla="val 1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진로 활동</a:t>
            </a:r>
            <a:r>
              <a:rPr lang="en-US" altLang="ko-KR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4</a:t>
            </a:r>
            <a:endParaRPr lang="ko-KR" altLang="en-US" sz="2800" b="1" dirty="0"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81917" y="332656"/>
            <a:ext cx="1980000" cy="7298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marL="0" marR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b="1" dirty="0">
                <a:latin typeface="+mj-lt"/>
                <a:ea typeface="+mj-ea"/>
                <a:cs typeface="+mj-cs"/>
              </a:rPr>
              <a:t>  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&lt;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차례</a:t>
            </a:r>
            <a:r>
              <a:rPr lang="en-US" altLang="ko-KR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&gt;</a:t>
            </a:r>
            <a:r>
              <a:rPr lang="ko-KR" altLang="en-US" sz="2800" b="1" dirty="0">
                <a:solidFill>
                  <a:srgbClr val="7030A0"/>
                </a:solidFill>
                <a:latin typeface="HY목각파임B" panose="02030600000101010101" pitchFamily="18" charset="-127"/>
                <a:ea typeface="HY목각파임B" panose="02030600000101010101" pitchFamily="18" charset="-127"/>
                <a:cs typeface="+mj-cs"/>
              </a:rPr>
              <a:t> </a:t>
            </a:r>
            <a:endParaRPr lang="ko-KR" altLang="en-US" sz="2800" b="1" kern="1200" dirty="0">
              <a:solidFill>
                <a:srgbClr val="7030A0"/>
              </a:solidFill>
              <a:latin typeface="HY목각파임B" panose="02030600000101010101" pitchFamily="18" charset="-127"/>
              <a:ea typeface="HY목각파임B" panose="02030600000101010101" pitchFamily="18" charset="-127"/>
              <a:cs typeface="+mj-cs"/>
            </a:endParaRPr>
          </a:p>
        </p:txBody>
      </p:sp>
      <p:sp>
        <p:nvSpPr>
          <p:cNvPr id="71" name="모서리가 둥근 직사각형 36">
            <a:hlinkClick r:id="rId6" action="ppaction://hlinksldjump"/>
          </p:cNvPr>
          <p:cNvSpPr/>
          <p:nvPr/>
        </p:nvSpPr>
        <p:spPr bwMode="auto">
          <a:xfrm>
            <a:off x="898449" y="1484784"/>
            <a:ext cx="1980000" cy="468000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algn="ctr"/>
            <a:r>
              <a:rPr lang="ko-KR" altLang="en-US" sz="2000" b="1" dirty="0">
                <a:latin typeface="HY목각파임B" panose="02030600000101010101" pitchFamily="18" charset="-127"/>
                <a:ea typeface="HY목각파임B" panose="02030600000101010101" pitchFamily="18" charset="-127"/>
              </a:rPr>
              <a:t>생각 열기</a:t>
            </a:r>
          </a:p>
        </p:txBody>
      </p:sp>
    </p:spTree>
    <p:extLst>
      <p:ext uri="{BB962C8B-B14F-4D97-AF65-F5344CB8AC3E}">
        <p14:creationId xmlns:p14="http://schemas.microsoft.com/office/powerpoint/2010/main" val="56807244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089680C-2896-8476-CC8F-FCD3B59C7003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BCBF0D-BDA6-B440-3503-B96A77BD7CA2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학습 목표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8F1C50F-7068-09CA-AF32-D133CA66E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28" y="1363864"/>
            <a:ext cx="7446788" cy="422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E7B259-DABE-180D-742D-A59309301E59}"/>
              </a:ext>
            </a:extLst>
          </p:cNvPr>
          <p:cNvSpPr txBox="1"/>
          <p:nvPr/>
        </p:nvSpPr>
        <p:spPr>
          <a:xfrm>
            <a:off x="1547664" y="2132856"/>
            <a:ext cx="6336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진로와 직업의 의미를 설명할 수 있다</a:t>
            </a:r>
            <a:r>
              <a:rPr lang="en-US" altLang="ko-KR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</a:p>
          <a:p>
            <a:pPr algn="l"/>
            <a:endParaRPr lang="en-US" altLang="ko-KR" sz="3200" b="0" i="0" u="none" strike="noStrike" baseline="0" dirty="0">
              <a:solidFill>
                <a:schemeClr val="bg1"/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ko-KR" altLang="en-US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다양한 직업인의 진로 특성과 삶의 모습을 탐색할 수 있다</a:t>
            </a:r>
            <a:r>
              <a:rPr lang="en-US" altLang="ko-KR" sz="3200" b="0" i="0" u="none" strike="noStrike" baseline="0" dirty="0">
                <a:solidFill>
                  <a:schemeClr val="bg1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.</a:t>
            </a:r>
            <a:endParaRPr lang="ko-KR" altLang="en-US" sz="3200" dirty="0">
              <a:solidFill>
                <a:schemeClr val="bg1"/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D180-3F7F-FBC5-8650-F6D0576067C5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12</a:t>
            </a:r>
            <a:r>
              <a:rPr lang="ko-KR" altLang="en-US" sz="160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88384603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081B6EFD-448A-02F4-A272-FAAB1E75E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C2E5B41-3D82-C76B-E676-DDCDAFD803B4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94866B-0A1B-1609-4F83-EF56F212701A}"/>
              </a:ext>
            </a:extLst>
          </p:cNvPr>
          <p:cNvSpPr txBox="1"/>
          <p:nvPr/>
        </p:nvSpPr>
        <p:spPr>
          <a:xfrm>
            <a:off x="282143" y="139069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열기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1A74E3-DC83-BD8F-C84A-FDDCDE2A8C8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12</a:t>
            </a:r>
            <a:r>
              <a:rPr lang="ko-KR" altLang="en-US" sz="1600" b="1" dirty="0"/>
              <a:t>쪽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7495448-A975-8D4E-AEB6-B8745A73950E}"/>
              </a:ext>
            </a:extLst>
          </p:cNvPr>
          <p:cNvSpPr txBox="1">
            <a:spLocks/>
          </p:cNvSpPr>
          <p:nvPr/>
        </p:nvSpPr>
        <p:spPr bwMode="auto">
          <a:xfrm>
            <a:off x="827584" y="908720"/>
            <a:ext cx="7427209" cy="49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ko-KR" altLang="en-US" sz="2000" b="1" spc="-20" dirty="0">
                <a:latin typeface="+mn-ea"/>
              </a:rPr>
              <a:t>       영상을 보고 일과 직업의 의미와 가치를 생각해 보자</a:t>
            </a:r>
            <a:r>
              <a:rPr lang="en-US" altLang="ko-KR" sz="2000" b="1" spc="-20" dirty="0">
                <a:latin typeface="+mn-ea"/>
              </a:rPr>
              <a:t>. </a:t>
            </a:r>
          </a:p>
        </p:txBody>
      </p:sp>
      <p:pic>
        <p:nvPicPr>
          <p:cNvPr id="22" name="그림 21">
            <a:hlinkClick r:id="rId4" tooltip="자아존중감이라는 가장 좋은 친구를 얻는 법"/>
            <a:extLst>
              <a:ext uri="{FF2B5EF4-FFF2-40B4-BE49-F238E27FC236}">
                <a16:creationId xmlns:a16="http://schemas.microsoft.com/office/drawing/2014/main" id="{8B42EF20-8302-E7CE-0B68-755CDF634C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contras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056" y="3067747"/>
            <a:ext cx="936104" cy="936104"/>
          </a:xfrm>
          <a:prstGeom prst="rect">
            <a:avLst/>
          </a:prstGeom>
          <a:solidFill>
            <a:srgbClr val="FFFF00">
              <a:alpha val="0"/>
            </a:srgbClr>
          </a:solidFill>
        </p:spPr>
      </p:pic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35841BF2-CD93-AEF7-1849-9CBAAB291819}"/>
              </a:ext>
            </a:extLst>
          </p:cNvPr>
          <p:cNvSpPr txBox="1">
            <a:spLocks/>
          </p:cNvSpPr>
          <p:nvPr/>
        </p:nvSpPr>
        <p:spPr bwMode="auto">
          <a:xfrm>
            <a:off x="1212692" y="1678341"/>
            <a:ext cx="585350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일과 직업의 중요성과 소중함을 깨닫고 </a:t>
            </a:r>
            <a:endParaRPr lang="en-US" altLang="ko-KR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 algn="ctr">
              <a:buNone/>
            </a:pP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나에게 맞는 직업을 선택하면 </a:t>
            </a:r>
            <a:endParaRPr lang="en-US" altLang="ko-KR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indent="0" algn="ctr">
              <a:buNone/>
            </a:pPr>
            <a:r>
              <a:rPr lang="ko-KR" altLang="en-US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행복하고 가치 있는 삶을 살 수 있을 것이다</a:t>
            </a:r>
            <a:r>
              <a:rPr lang="en-US" altLang="ko-KR" sz="2000" dirty="0">
                <a:solidFill>
                  <a:srgbClr val="0070C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endParaRPr lang="ko-KR" altLang="en-US" sz="2000" dirty="0">
              <a:solidFill>
                <a:srgbClr val="0070C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944D88B-66B4-B5C2-BB6A-3999D67F723B}"/>
              </a:ext>
            </a:extLst>
          </p:cNvPr>
          <p:cNvSpPr txBox="1">
            <a:spLocks/>
          </p:cNvSpPr>
          <p:nvPr/>
        </p:nvSpPr>
        <p:spPr bwMode="auto">
          <a:xfrm>
            <a:off x="1146131" y="5630613"/>
            <a:ext cx="56581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사람들은 왜 일을 하고 직업을 선택할까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 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B172A50-183C-21D1-E1EA-E2D99A7840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7807" y="2945269"/>
            <a:ext cx="4337124" cy="2431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FA9936B-AE61-330F-C8D8-B287FCF62D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01" y="5445224"/>
            <a:ext cx="685896" cy="7049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902CCB-72AA-9690-931F-563382983F40}"/>
              </a:ext>
            </a:extLst>
          </p:cNvPr>
          <p:cNvSpPr txBox="1"/>
          <p:nvPr/>
        </p:nvSpPr>
        <p:spPr>
          <a:xfrm>
            <a:off x="1907704" y="6001864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</a:rPr>
              <a:t>다른 사람과 사회를 위해 봉사할 수 있다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모서리가 둥근 직사각형 37">
            <a:extLst>
              <a:ext uri="{FF2B5EF4-FFF2-40B4-BE49-F238E27FC236}">
                <a16:creationId xmlns:a16="http://schemas.microsoft.com/office/drawing/2014/main" id="{C2CEEA20-892E-7F0C-2209-5A82C3F19D1D}"/>
              </a:ext>
            </a:extLst>
          </p:cNvPr>
          <p:cNvSpPr/>
          <p:nvPr/>
        </p:nvSpPr>
        <p:spPr bwMode="auto">
          <a:xfrm>
            <a:off x="7501658" y="5600965"/>
            <a:ext cx="685896" cy="369332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진로와 직업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00F1A64A-F206-2EC7-CE6F-6D559B914F52}"/>
              </a:ext>
            </a:extLst>
          </p:cNvPr>
          <p:cNvSpPr txBox="1">
            <a:spLocks/>
          </p:cNvSpPr>
          <p:nvPr/>
        </p:nvSpPr>
        <p:spPr bwMode="auto">
          <a:xfrm>
            <a:off x="467544" y="1040537"/>
            <a:ext cx="8280920" cy="533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진로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(</a:t>
            </a: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進路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)</a:t>
            </a: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‘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나아가는 길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’,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개인이 일생 동안 겪는 삶의 전체 과정</a:t>
            </a:r>
            <a:endParaRPr lang="en-US" altLang="ko-KR" sz="2800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직업 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일정 기간 동안 대가를 받으며 지속적으로 하는 경제적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사회적 활동 </a:t>
            </a:r>
            <a:endParaRPr lang="en-US" altLang="ko-KR" sz="2800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직업 세계에서 요구하는 진로 특성은 다양하고 빠르게 변화함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 </a:t>
            </a:r>
          </a:p>
          <a:p>
            <a:pPr algn="just">
              <a:lnSpc>
                <a:spcPct val="130000"/>
              </a:lnSpc>
            </a:pP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다양한 직업인의 흥미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적성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가치관 등 진로 특성과 삶의 모습을 파악하고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, </a:t>
            </a:r>
            <a:r>
              <a:rPr lang="ko-KR" altLang="en-US" sz="2800" spc="-20" dirty="0">
                <a:latin typeface="+mn-ea"/>
                <a:ea typeface="문체부 제목 돋음체" panose="020B0609000101010101" pitchFamily="49" charset="-127"/>
              </a:rPr>
              <a:t>미래 직업이 요구하는 진로 특성을 탐색하는 것이 중요함</a:t>
            </a:r>
            <a:r>
              <a:rPr lang="en-US" altLang="ko-KR" sz="2800" spc="-20" dirty="0">
                <a:latin typeface="+mn-ea"/>
                <a:ea typeface="문체부 제목 돋음체" panose="020B0609000101010101" pitchFamily="49" charset="-127"/>
              </a:rPr>
              <a:t> </a:t>
            </a:r>
            <a:endParaRPr lang="en-US" altLang="ko-KR" sz="2800" spc="-150" dirty="0">
              <a:latin typeface="+mn-ea"/>
              <a:ea typeface="문체부 제목 돋음체" panose="020B0609000101010101" pitchFamily="49" charset="-127"/>
            </a:endParaRPr>
          </a:p>
        </p:txBody>
      </p:sp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E960AC1-07A3-8249-A70E-C03A852C2E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51520" y="0"/>
            <a:ext cx="889248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42974" y="-17756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의사 결정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09F3CB3-2EEE-A87F-E3EC-31F9249FB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604143"/>
            <a:ext cx="5436604" cy="2828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모서리가 둥근 직사각형 36">
            <a:extLst>
              <a:ext uri="{FF2B5EF4-FFF2-40B4-BE49-F238E27FC236}">
                <a16:creationId xmlns:a16="http://schemas.microsoft.com/office/drawing/2014/main" id="{04F95109-9591-105A-0FD0-7314F0391C19}"/>
              </a:ext>
            </a:extLst>
          </p:cNvPr>
          <p:cNvSpPr/>
          <p:nvPr/>
        </p:nvSpPr>
        <p:spPr bwMode="auto">
          <a:xfrm>
            <a:off x="899592" y="1473863"/>
            <a:ext cx="2196498" cy="1523089"/>
          </a:xfrm>
          <a:prstGeom prst="roundRect">
            <a:avLst>
              <a:gd name="adj" fmla="val 10000"/>
            </a:avLst>
          </a:prstGeom>
          <a:ln>
            <a:solidFill>
              <a:srgbClr val="7030A0"/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b="1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ko-KR" altLang="en-US" sz="2700" i="0" u="none" strike="noStrike" baseline="0" dirty="0">
                <a:latin typeface="YDVYGO32"/>
              </a:rPr>
              <a:t>경제성</a:t>
            </a:r>
            <a:endParaRPr lang="en-US" altLang="ko-KR" sz="2700" i="0" u="none" strike="noStrike" baseline="0" dirty="0">
              <a:latin typeface="YDVYGO32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ko-KR" altLang="en-US" sz="2700" i="0" u="none" strike="noStrike" baseline="0" dirty="0">
                <a:latin typeface="YDVYGO32"/>
              </a:rPr>
              <a:t> 계속성</a:t>
            </a:r>
            <a:endParaRPr lang="en-US" altLang="ko-KR" sz="2700" i="0" u="none" strike="noStrike" baseline="0" dirty="0">
              <a:latin typeface="YDVYGO32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ko-KR" altLang="en-US" sz="2700" dirty="0">
                <a:latin typeface="YDVYGO32"/>
              </a:rPr>
              <a:t> 윤리성</a:t>
            </a:r>
            <a:endParaRPr lang="en-US" altLang="ko-KR" sz="2700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o-KR" altLang="en-US" sz="2500" b="1" dirty="0">
              <a:solidFill>
                <a:srgbClr val="FF0000"/>
              </a:solidFill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F8CA7D-7444-8D9C-174F-2D7BE349BF44}"/>
              </a:ext>
            </a:extLst>
          </p:cNvPr>
          <p:cNvSpPr txBox="1"/>
          <p:nvPr/>
        </p:nvSpPr>
        <p:spPr>
          <a:xfrm>
            <a:off x="899592" y="95303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직업의 조건 </a:t>
            </a:r>
          </a:p>
        </p:txBody>
      </p:sp>
      <p:sp>
        <p:nvSpPr>
          <p:cNvPr id="13" name="모서리가 둥근 직사각형 36">
            <a:extLst>
              <a:ext uri="{FF2B5EF4-FFF2-40B4-BE49-F238E27FC236}">
                <a16:creationId xmlns:a16="http://schemas.microsoft.com/office/drawing/2014/main" id="{5A8A479E-65B2-51D6-D9A4-5A828DB59571}"/>
              </a:ext>
            </a:extLst>
          </p:cNvPr>
          <p:cNvSpPr/>
          <p:nvPr/>
        </p:nvSpPr>
        <p:spPr bwMode="auto">
          <a:xfrm>
            <a:off x="3311560" y="1473863"/>
            <a:ext cx="5580919" cy="1523090"/>
          </a:xfrm>
          <a:prstGeom prst="roundRect">
            <a:avLst>
              <a:gd name="adj" fmla="val 10000"/>
            </a:avLst>
          </a:prstGeom>
          <a:ln>
            <a:solidFill>
              <a:srgbClr val="7030A0"/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2400" b="1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ko-KR" altLang="en-US" sz="2600" i="0" u="none" strike="noStrike" baseline="0" dirty="0">
                <a:latin typeface="YDVYGO32"/>
              </a:rPr>
              <a:t>생계 유지와 경제적 안정</a:t>
            </a:r>
            <a:endParaRPr lang="en-US" altLang="ko-KR" sz="2600" i="0" u="none" strike="noStrike" baseline="0" dirty="0">
              <a:latin typeface="YDVYGO32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ko-KR" altLang="en-US" sz="2600" i="0" u="none" strike="noStrike" baseline="0" dirty="0">
                <a:latin typeface="YDVYGO32"/>
              </a:rPr>
              <a:t>자신의 능력 발휘를 통한 </a:t>
            </a:r>
            <a:r>
              <a:rPr lang="ko-KR" altLang="en-US" sz="2600" dirty="0">
                <a:latin typeface="YDVYGO32"/>
              </a:rPr>
              <a:t>자아실현</a:t>
            </a:r>
            <a:endParaRPr lang="en-US" altLang="ko-KR" sz="2600" i="0" u="none" strike="noStrike" baseline="0" dirty="0">
              <a:latin typeface="YDVYGO32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ko-KR" altLang="en-US" sz="2600" dirty="0">
                <a:latin typeface="YDVYGO32"/>
              </a:rPr>
              <a:t>사회 활동 참여와 사회 발전에 기</a:t>
            </a:r>
            <a:r>
              <a:rPr lang="ko-KR" altLang="en-US" sz="2600" b="1" dirty="0">
                <a:latin typeface="YDVYGO32"/>
              </a:rPr>
              <a:t>여 </a:t>
            </a:r>
            <a:endParaRPr lang="en-US" altLang="ko-KR" sz="2600" b="1" dirty="0">
              <a:solidFill>
                <a:schemeClr val="tx1"/>
              </a:solidFill>
              <a:latin typeface="HY중고딕" pitchFamily="18" charset="-127"/>
              <a:ea typeface="HY중고딕" pitchFamily="18" charset="-127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o-KR" altLang="en-US" sz="2500" b="1" dirty="0">
              <a:solidFill>
                <a:srgbClr val="FF0000"/>
              </a:solidFill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9A4E4A-AEC2-A311-D945-0F0CC582E839}"/>
              </a:ext>
            </a:extLst>
          </p:cNvPr>
          <p:cNvSpPr txBox="1"/>
          <p:nvPr/>
        </p:nvSpPr>
        <p:spPr>
          <a:xfrm>
            <a:off x="3287933" y="943853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직업의 역할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9650929-B55E-8457-DF9F-9FFC95EAC4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219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2345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13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613278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생각 깨우기 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7AF443A-EC65-EF35-8B8C-E96F0EA0FFB4}"/>
              </a:ext>
            </a:extLst>
          </p:cNvPr>
          <p:cNvSpPr txBox="1">
            <a:spLocks/>
          </p:cNvSpPr>
          <p:nvPr/>
        </p:nvSpPr>
        <p:spPr bwMode="auto">
          <a:xfrm>
            <a:off x="789133" y="1410450"/>
            <a:ext cx="6375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spc="-20" dirty="0">
                <a:latin typeface="+mn-ea"/>
              </a:rPr>
              <a:t>      </a:t>
            </a:r>
            <a:r>
              <a:rPr lang="ko-KR" altLang="en-US" b="1" spc="-20" dirty="0">
                <a:latin typeface="+mn-ea"/>
              </a:rPr>
              <a:t>나에게 직업은 무엇인가</a:t>
            </a:r>
            <a:r>
              <a:rPr lang="en-US" altLang="ko-KR" b="1" spc="-20" dirty="0">
                <a:latin typeface="+mn-ea"/>
              </a:rPr>
              <a:t>? </a:t>
            </a:r>
            <a:r>
              <a:rPr lang="ko-KR" altLang="en-US" b="1" spc="-20" dirty="0">
                <a:latin typeface="+mn-ea"/>
              </a:rPr>
              <a:t>그 이유는</a:t>
            </a:r>
            <a:r>
              <a:rPr lang="en-US" altLang="ko-KR" b="1" spc="-20" dirty="0">
                <a:latin typeface="+mn-ea"/>
              </a:rPr>
              <a:t>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BFF9382-72F7-4DB1-6B99-EF865A820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84" y="1484279"/>
            <a:ext cx="252000" cy="2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37">
            <a:extLst>
              <a:ext uri="{FF2B5EF4-FFF2-40B4-BE49-F238E27FC236}">
                <a16:creationId xmlns:a16="http://schemas.microsoft.com/office/drawing/2014/main" id="{3C1C8823-1360-7349-E047-A43780B961D6}"/>
              </a:ext>
            </a:extLst>
          </p:cNvPr>
          <p:cNvSpPr/>
          <p:nvPr/>
        </p:nvSpPr>
        <p:spPr bwMode="auto">
          <a:xfrm>
            <a:off x="6681862" y="1826190"/>
            <a:ext cx="785827" cy="428628"/>
          </a:xfrm>
          <a:prstGeom prst="roundRect">
            <a:avLst/>
          </a:prstGeom>
          <a:solidFill>
            <a:srgbClr val="00B050">
              <a:alpha val="7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예시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671E01-087A-0DAE-F47A-C71541A27ECC}"/>
              </a:ext>
            </a:extLst>
          </p:cNvPr>
          <p:cNvSpPr txBox="1"/>
          <p:nvPr/>
        </p:nvSpPr>
        <p:spPr>
          <a:xfrm>
            <a:off x="1259631" y="2562412"/>
            <a:ext cx="6208057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rgbClr val="FF0000"/>
                </a:solidFill>
              </a:rPr>
              <a:t>나에게 직업은 놀이터다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  <a:r>
              <a:rPr lang="ko-KR" altLang="en-US" sz="2400" dirty="0">
                <a:solidFill>
                  <a:srgbClr val="FF0000"/>
                </a:solidFill>
              </a:rPr>
              <a:t>왜냐하면 내가 좋아하는 일을 즐겁게 할 수 있기 때문이다</a:t>
            </a:r>
            <a:r>
              <a:rPr lang="en-US" altLang="ko-KR" sz="2400" dirty="0">
                <a:solidFill>
                  <a:srgbClr val="FF0000"/>
                </a:solidFill>
              </a:rPr>
              <a:t>. 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526F92-1858-4F06-62E7-57C6538B4C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05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965AD-61C2-B1E6-54F9-BE5191511A0C}"/>
              </a:ext>
            </a:extLst>
          </p:cNvPr>
          <p:cNvSpPr txBox="1"/>
          <p:nvPr/>
        </p:nvSpPr>
        <p:spPr>
          <a:xfrm>
            <a:off x="234428" y="0"/>
            <a:ext cx="8909572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AA2088-74B4-A6DE-9115-0737F6480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77A4360-8F78-EC8A-6C2C-CE7CB56D32FE}"/>
              </a:ext>
            </a:extLst>
          </p:cNvPr>
          <p:cNvSpPr/>
          <p:nvPr/>
        </p:nvSpPr>
        <p:spPr>
          <a:xfrm>
            <a:off x="234428" y="0"/>
            <a:ext cx="8909572" cy="791637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BE139-A499-EFA6-91F8-D1B4C25DB118}"/>
              </a:ext>
            </a:extLst>
          </p:cNvPr>
          <p:cNvSpPr txBox="1"/>
          <p:nvPr/>
        </p:nvSpPr>
        <p:spPr>
          <a:xfrm>
            <a:off x="8386810" y="229880"/>
            <a:ext cx="793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14</a:t>
            </a:r>
            <a:r>
              <a:rPr lang="ko-KR" altLang="en-US" sz="1600" b="1" dirty="0"/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82B8E-AF1B-3DFE-28B6-ED77183BE89E}"/>
              </a:ext>
            </a:extLst>
          </p:cNvPr>
          <p:cNvSpPr txBox="1"/>
          <p:nvPr/>
        </p:nvSpPr>
        <p:spPr>
          <a:xfrm>
            <a:off x="251520" y="116632"/>
            <a:ext cx="7920880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 정보 </a:t>
            </a:r>
            <a:r>
              <a:rPr lang="en-US" altLang="ko-KR" sz="2600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Plus</a:t>
            </a:r>
            <a:r>
              <a:rPr lang="ko-KR" altLang="en-US" sz="2600" b="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ko-KR" altLang="en-US" sz="2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진로를 찾기 위한 핵심 역량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F278475-9A55-E65D-EEEE-E8D486918872}"/>
              </a:ext>
            </a:extLst>
          </p:cNvPr>
          <p:cNvSpPr txBox="1">
            <a:spLocks/>
          </p:cNvSpPr>
          <p:nvPr/>
        </p:nvSpPr>
        <p:spPr bwMode="auto">
          <a:xfrm>
            <a:off x="467544" y="1040537"/>
            <a:ext cx="8280920" cy="309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ko-KR" altLang="en-US" sz="2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역량</a:t>
            </a:r>
            <a:r>
              <a:rPr lang="ko-KR" altLang="en-US" sz="2800" b="1" spc="-20" dirty="0">
                <a:latin typeface="+mn-ea"/>
                <a:ea typeface="문체부 제목 돋음체" panose="020B0609000101010101" pitchFamily="49" charset="-127"/>
              </a:rPr>
              <a:t> 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  <a:r>
              <a:rPr lang="ko-KR" altLang="en-US" sz="2800" b="0" i="0" u="none" strike="noStrike" baseline="0" dirty="0">
                <a:solidFill>
                  <a:srgbClr val="000000"/>
                </a:solidFill>
                <a:latin typeface="YDVYGO32"/>
              </a:rPr>
              <a:t>어떤 일을 해낼 수 있는 힘</a:t>
            </a:r>
            <a:endParaRPr lang="en-US" altLang="ko-KR" sz="2800" b="1" spc="-20" dirty="0">
              <a:latin typeface="+mn-ea"/>
              <a:ea typeface="문체부 제목 돋음체" panose="020B0609000101010101" pitchFamily="49" charset="-127"/>
            </a:endParaRPr>
          </a:p>
          <a:p>
            <a:pPr algn="just">
              <a:lnSpc>
                <a:spcPct val="130000"/>
              </a:lnSpc>
            </a:pPr>
            <a:r>
              <a:rPr lang="ko-KR" altLang="en-US" sz="2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문체부 제목 돋음체" panose="020B0609000101010101" pitchFamily="49" charset="-127"/>
              </a:rPr>
              <a:t>진로 역량  </a:t>
            </a:r>
            <a:r>
              <a:rPr lang="en-US" altLang="ko-KR" sz="2800" b="1" spc="-20" dirty="0">
                <a:latin typeface="+mn-ea"/>
                <a:ea typeface="문체부 제목 돋음체" panose="020B0609000101010101" pitchFamily="49" charset="-127"/>
              </a:rPr>
              <a:t>: </a:t>
            </a:r>
          </a:p>
          <a:p>
            <a:pPr algn="just">
              <a:lnSpc>
                <a:spcPct val="130000"/>
              </a:lnSpc>
              <a:buFontTx/>
              <a:buChar char="-"/>
            </a:pPr>
            <a:r>
              <a:rPr lang="ko-KR" altLang="en-US" sz="2800" i="0" u="none" strike="noStrike" baseline="0" dirty="0">
                <a:solidFill>
                  <a:srgbClr val="000000"/>
                </a:solidFill>
                <a:latin typeface="+mn-ea"/>
              </a:rPr>
              <a:t>자신의 진로를 적극적이고 주도적으로 계획하고 준비해 나가는 과정에서 필요한 역량</a:t>
            </a:r>
            <a:endParaRPr lang="en-US" altLang="ko-KR" sz="2800" i="0" u="none" strike="noStrike" baseline="0" dirty="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30000"/>
              </a:lnSpc>
              <a:buFontTx/>
              <a:buChar char="-"/>
            </a:pPr>
            <a:r>
              <a:rPr lang="ko-KR" altLang="en-US" sz="2800" spc="-20" dirty="0">
                <a:latin typeface="+mn-ea"/>
              </a:rPr>
              <a:t>진로 설계 역량과 진로 준비 역량으로 나뉨</a:t>
            </a:r>
            <a:endParaRPr lang="en-US" altLang="ko-KR" sz="2800" spc="-20" dirty="0">
              <a:latin typeface="+mn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69AF7B9-BA67-A6BE-5A8E-92D8C49A5E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57" y="6226928"/>
            <a:ext cx="432048" cy="43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6952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4089</TotalTime>
  <Words>1818</Words>
  <Application>Microsoft Office PowerPoint</Application>
  <PresentationFormat>화면 슬라이드 쇼(4:3)</PresentationFormat>
  <Paragraphs>448</Paragraphs>
  <Slides>28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19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8" baseType="lpstr">
      <vt:lpstr>Adobe 고딕 Std B</vt:lpstr>
      <vt:lpstr>HUWindgoth150</vt:lpstr>
      <vt:lpstr>HY견고딕</vt:lpstr>
      <vt:lpstr>HY그래픽M</vt:lpstr>
      <vt:lpstr>HY목각파임B</vt:lpstr>
      <vt:lpstr>HY엽서M</vt:lpstr>
      <vt:lpstr>HY중고딕</vt:lpstr>
      <vt:lpstr>HY헤드라인M</vt:lpstr>
      <vt:lpstr>OTGureumGothicB</vt:lpstr>
      <vt:lpstr>YDVYGO32</vt:lpstr>
      <vt:lpstr>YDVYGO34</vt:lpstr>
      <vt:lpstr>YDVYGO35</vt:lpstr>
      <vt:lpstr>굴림</vt:lpstr>
      <vt:lpstr>맑은 고딕</vt:lpstr>
      <vt:lpstr>함초롬바탕</vt:lpstr>
      <vt:lpstr>Arial</vt:lpstr>
      <vt:lpstr>Bauhaus 93</vt:lpstr>
      <vt:lpstr>Times New Roman</vt:lpstr>
      <vt:lpstr>Wingdings</vt:lpstr>
      <vt:lpstr>Level</vt:lpstr>
      <vt:lpstr>진로와 직업</vt:lpstr>
      <vt:lpstr>Ⅰ. 진로와 나의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young yoon</cp:lastModifiedBy>
  <cp:revision>67</cp:revision>
  <dcterms:created xsi:type="dcterms:W3CDTF">2024-05-29T05:55:53Z</dcterms:created>
  <dcterms:modified xsi:type="dcterms:W3CDTF">2026-01-30T02:00:10Z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